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  <p:sldMasterId id="2147484035" r:id="rId2"/>
    <p:sldMasterId id="2147484023" r:id="rId3"/>
  </p:sldMasterIdLst>
  <p:notesMasterIdLst>
    <p:notesMasterId r:id="rId36"/>
  </p:notesMasterIdLst>
  <p:handoutMasterIdLst>
    <p:handoutMasterId r:id="rId37"/>
  </p:handoutMasterIdLst>
  <p:sldIdLst>
    <p:sldId id="384" r:id="rId4"/>
    <p:sldId id="385" r:id="rId5"/>
    <p:sldId id="411" r:id="rId6"/>
    <p:sldId id="412" r:id="rId7"/>
    <p:sldId id="423" r:id="rId8"/>
    <p:sldId id="414" r:id="rId9"/>
    <p:sldId id="339" r:id="rId10"/>
    <p:sldId id="415" r:id="rId11"/>
    <p:sldId id="356" r:id="rId12"/>
    <p:sldId id="278" r:id="rId13"/>
    <p:sldId id="387" r:id="rId14"/>
    <p:sldId id="388" r:id="rId15"/>
    <p:sldId id="389" r:id="rId16"/>
    <p:sldId id="406" r:id="rId17"/>
    <p:sldId id="407" r:id="rId18"/>
    <p:sldId id="408" r:id="rId19"/>
    <p:sldId id="391" r:id="rId20"/>
    <p:sldId id="418" r:id="rId21"/>
    <p:sldId id="417" r:id="rId22"/>
    <p:sldId id="310" r:id="rId23"/>
    <p:sldId id="424" r:id="rId24"/>
    <p:sldId id="425" r:id="rId25"/>
    <p:sldId id="394" r:id="rId26"/>
    <p:sldId id="403" r:id="rId27"/>
    <p:sldId id="405" r:id="rId28"/>
    <p:sldId id="409" r:id="rId29"/>
    <p:sldId id="410" r:id="rId30"/>
    <p:sldId id="395" r:id="rId31"/>
    <p:sldId id="396" r:id="rId32"/>
    <p:sldId id="397" r:id="rId33"/>
    <p:sldId id="376" r:id="rId34"/>
    <p:sldId id="399" r:id="rId35"/>
  </p:sldIdLst>
  <p:sldSz cx="13004800" cy="9753600"/>
  <p:notesSz cx="6794500" cy="9931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29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26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39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518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650" algn="l" defTabSz="45712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2778" algn="l" defTabSz="45712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199909" algn="l" defTabSz="45712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039" algn="l" defTabSz="457129" rtl="0" eaLnBrk="1" latinLnBrk="0" hangingPunct="1">
      <a:defRPr sz="43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53" autoAdjust="0"/>
    <p:restoredTop sz="94660"/>
  </p:normalViewPr>
  <p:slideViewPr>
    <p:cSldViewPr>
      <p:cViewPr>
        <p:scale>
          <a:sx n="75" d="100"/>
          <a:sy n="75" d="100"/>
        </p:scale>
        <p:origin x="-4368" y="-18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38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DJvandenBerg:Desktop:Grafiek%20in%20PowerPoint%20Indi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DJvandenBerg:Desktop:Grafiek%20in%20PowerPoint%20Indi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DJvandenBerg:Desktop:Grafiek%20in%20PowerPoint%20Indi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Macintosh%20HD:Users:DJvandenBerg:Desktop:Grafiek%20in%20PowerPoint%20Indi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Macintosh%20HD:Users:DJvandenBerg:Desktop:Grafiek%20in%20PowerPoint%20Indi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</c:dPt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Blad1!$A$132:$A$135</c:f>
              <c:strCache>
                <c:ptCount val="4"/>
                <c:pt idx="0">
                  <c:v>Delft</c:v>
                </c:pt>
                <c:pt idx="1">
                  <c:v>Eindhoven</c:v>
                </c:pt>
                <c:pt idx="2">
                  <c:v>Twente</c:v>
                </c:pt>
                <c:pt idx="3">
                  <c:v>Wageningen</c:v>
                </c:pt>
              </c:strCache>
            </c:strRef>
          </c:cat>
          <c:val>
            <c:numRef>
              <c:f>Blad1!$B$132:$B$135</c:f>
              <c:numCache>
                <c:formatCode>General</c:formatCode>
                <c:ptCount val="4"/>
                <c:pt idx="0">
                  <c:v>18000.0</c:v>
                </c:pt>
                <c:pt idx="1">
                  <c:v>10000.0</c:v>
                </c:pt>
                <c:pt idx="2">
                  <c:v>7000.0</c:v>
                </c:pt>
                <c:pt idx="3">
                  <c:v>5000.0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1400">
              <a:solidFill>
                <a:srgbClr val="1F497D"/>
              </a:solidFill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 Population</c:v>
                </c:pt>
              </c:strCache>
            </c:strRef>
          </c:tx>
          <c:dPt>
            <c:idx val="0"/>
            <c:bubble3D val="0"/>
            <c:spPr>
              <a:solidFill>
                <a:srgbClr val="1D1C73"/>
              </a:solidFill>
            </c:spPr>
          </c:dPt>
          <c:dPt>
            <c:idx val="1"/>
            <c:bubble3D val="0"/>
            <c:spPr>
              <a:solidFill>
                <a:srgbClr val="6B8689"/>
              </a:solidFill>
            </c:spPr>
          </c:dPt>
          <c:dPt>
            <c:idx val="2"/>
            <c:bubble3D val="0"/>
            <c:spPr>
              <a:solidFill>
                <a:srgbClr val="FFC4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400" dirty="0" smtClean="0">
                        <a:solidFill>
                          <a:srgbClr val="FFFFFF"/>
                        </a:solidFill>
                        <a:latin typeface=""/>
                        <a:cs typeface="Arial"/>
                      </a:rPr>
                      <a:t>BSc, </a:t>
                    </a:r>
                    <a:r>
                      <a:rPr lang="en-US" sz="1400" dirty="0">
                        <a:solidFill>
                          <a:srgbClr val="FFFFFF"/>
                        </a:solidFill>
                        <a:latin typeface=""/>
                        <a:cs typeface="Arial"/>
                      </a:rPr>
                      <a:t>2876</a:t>
                    </a:r>
                    <a:endParaRPr lang="en-US" dirty="0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 dirty="0" smtClean="0">
                        <a:solidFill>
                          <a:srgbClr val="FFFFFF"/>
                        </a:solidFill>
                        <a:latin typeface=""/>
                        <a:cs typeface="Arial"/>
                      </a:rPr>
                      <a:t>MSc, </a:t>
                    </a:r>
                    <a:r>
                      <a:rPr lang="en-US" sz="1400" dirty="0">
                        <a:solidFill>
                          <a:srgbClr val="FFFFFF"/>
                        </a:solidFill>
                        <a:latin typeface=""/>
                        <a:cs typeface="Arial"/>
                      </a:rPr>
                      <a:t>7622</a:t>
                    </a:r>
                    <a:endParaRPr lang="en-US" dirty="0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z="1400" dirty="0" smtClean="0">
                        <a:latin typeface=""/>
                        <a:cs typeface="Arial"/>
                      </a:rPr>
                      <a:t>bridging class, </a:t>
                    </a:r>
                    <a:r>
                      <a:rPr lang="en-US" sz="1400" dirty="0">
                        <a:latin typeface=""/>
                        <a:cs typeface="Arial"/>
                      </a:rPr>
                      <a:t>336</a:t>
                    </a:r>
                    <a:endParaRPr lang="en-US" dirty="0">
                      <a:latin typeface="Arial"/>
                      <a:cs typeface="Arial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>
                    <a:latin typeface="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Bachelor</c:v>
                </c:pt>
                <c:pt idx="1">
                  <c:v>Master</c:v>
                </c:pt>
                <c:pt idx="2">
                  <c:v>Schakel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2876.0</c:v>
                </c:pt>
                <c:pt idx="1">
                  <c:v>7622.0</c:v>
                </c:pt>
                <c:pt idx="2">
                  <c:v>336.0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008891"/>
              </a:solidFill>
              <a:effectLst/>
            </c:spPr>
          </c:dPt>
          <c:dPt>
            <c:idx val="1"/>
            <c:bubble3D val="0"/>
            <c:spPr>
              <a:solidFill>
                <a:srgbClr val="6D177F"/>
              </a:solidFill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rgbClr val="FFFFFF"/>
                        </a:solidFill>
                        <a:latin typeface=""/>
                      </a:rPr>
                      <a:t>male
77%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"/>
                        <a:cs typeface="Arial"/>
                      </a:rPr>
                      <a:t>female
23%</a:t>
                    </a:r>
                    <a:endParaRPr lang="en-US" dirty="0">
                      <a:solidFill>
                        <a:schemeClr val="bg1"/>
                      </a:solidFill>
                      <a:latin typeface="Arial"/>
                      <a:cs typeface="Arial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>
                    <a:latin typeface="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14385.0</c:v>
                </c:pt>
                <c:pt idx="1">
                  <c:v>4396.0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21A1A"/>
            </a:solidFill>
            <a:effectLst/>
          </c:spPr>
          <c:dPt>
            <c:idx val="0"/>
            <c:bubble3D val="0"/>
            <c:spPr>
              <a:solidFill>
                <a:srgbClr val="A5CA1A"/>
              </a:solidFill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rgbClr val="FFFFFF"/>
                        </a:solidFill>
                        <a:latin typeface="Arial"/>
                        <a:cs typeface="Arial"/>
                      </a:rPr>
                      <a:t>national
84%</a:t>
                    </a:r>
                    <a:endParaRPr lang="en-US" dirty="0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rgbClr val="FFFFFF"/>
                        </a:solidFill>
                        <a:latin typeface="Arial"/>
                        <a:cs typeface="Arial"/>
                      </a:rPr>
                      <a:t>international
16%</a:t>
                    </a:r>
                    <a:endParaRPr lang="en-US" dirty="0">
                      <a:solidFill>
                        <a:srgbClr val="FFFFFF"/>
                      </a:solidFill>
                      <a:latin typeface="Arial"/>
                      <a:cs typeface="Arial"/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2"/>
                <c:pt idx="0">
                  <c:v>national</c:v>
                </c:pt>
                <c:pt idx="1">
                  <c:v>international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15833.0</c:v>
                </c:pt>
                <c:pt idx="1">
                  <c:v>2948.0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42031752044178"/>
          <c:y val="0.0237304692061867"/>
          <c:w val="0.811722742611932"/>
          <c:h val="0.8773413639068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rgbClr val="00A6D6"/>
            </a:solidFill>
          </c:spPr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12733.0</c:v>
                </c:pt>
                <c:pt idx="1">
                  <c:v>12887.0</c:v>
                </c:pt>
                <c:pt idx="2">
                  <c:v>13371.0</c:v>
                </c:pt>
                <c:pt idx="3">
                  <c:v>13550.0</c:v>
                </c:pt>
                <c:pt idx="4">
                  <c:v>13230.0</c:v>
                </c:pt>
                <c:pt idx="5">
                  <c:v>13253.0</c:v>
                </c:pt>
                <c:pt idx="6">
                  <c:v>13469.0</c:v>
                </c:pt>
                <c:pt idx="7">
                  <c:v>14170.0</c:v>
                </c:pt>
                <c:pt idx="8">
                  <c:v>15166.0</c:v>
                </c:pt>
                <c:pt idx="9">
                  <c:v>16263.0</c:v>
                </c:pt>
                <c:pt idx="10">
                  <c:v>16893.0</c:v>
                </c:pt>
                <c:pt idx="11">
                  <c:v>17179.0</c:v>
                </c:pt>
                <c:pt idx="12">
                  <c:v>17461.0</c:v>
                </c:pt>
                <c:pt idx="13">
                  <c:v>18781.0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Sheet1!$A$2:$A$15</c:f>
              <c:numCache>
                <c:formatCode>General</c:formatCode>
                <c:ptCount val="14"/>
                <c:pt idx="0">
                  <c:v>2000.0</c:v>
                </c:pt>
                <c:pt idx="1">
                  <c:v>2001.0</c:v>
                </c:pt>
                <c:pt idx="2">
                  <c:v>2002.0</c:v>
                </c:pt>
                <c:pt idx="3">
                  <c:v>2003.0</c:v>
                </c:pt>
                <c:pt idx="4">
                  <c:v>2004.0</c:v>
                </c:pt>
                <c:pt idx="5">
                  <c:v>2005.0</c:v>
                </c:pt>
                <c:pt idx="6">
                  <c:v>2006.0</c:v>
                </c:pt>
                <c:pt idx="7">
                  <c:v>2007.0</c:v>
                </c:pt>
                <c:pt idx="8">
                  <c:v>2008.0</c:v>
                </c:pt>
                <c:pt idx="9">
                  <c:v>2009.0</c:v>
                </c:pt>
                <c:pt idx="10">
                  <c:v>2010.0</c:v>
                </c:pt>
                <c:pt idx="11">
                  <c:v>2011.0</c:v>
                </c:pt>
                <c:pt idx="12">
                  <c:v>2012.0</c:v>
                </c:pt>
                <c:pt idx="13">
                  <c:v>2013.0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751752"/>
        <c:axId val="-2138754776"/>
      </c:barChart>
      <c:catAx>
        <c:axId val="-2138751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38754776"/>
        <c:crosses val="autoZero"/>
        <c:auto val="1"/>
        <c:lblAlgn val="ctr"/>
        <c:lblOffset val="100"/>
        <c:noMultiLvlLbl val="0"/>
      </c:catAx>
      <c:valAx>
        <c:axId val="-2138754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-2138751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Blad1!$B$79</c:f>
              <c:strCache>
                <c:ptCount val="1"/>
                <c:pt idx="0">
                  <c:v>Goverment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Blad1!$A$80:$A$87</c:f>
              <c:numCache>
                <c:formatCode>General</c:formatCode>
                <c:ptCount val="8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</c:numCache>
            </c:numRef>
          </c:cat>
          <c:val>
            <c:numRef>
              <c:f>Blad1!$B$80:$B$87</c:f>
              <c:numCache>
                <c:formatCode>0</c:formatCode>
                <c:ptCount val="8"/>
                <c:pt idx="0">
                  <c:v>337.0</c:v>
                </c:pt>
                <c:pt idx="1">
                  <c:v>338.0</c:v>
                </c:pt>
                <c:pt idx="2">
                  <c:v>316.0</c:v>
                </c:pt>
                <c:pt idx="3">
                  <c:v>335.3</c:v>
                </c:pt>
                <c:pt idx="4">
                  <c:v>345.1</c:v>
                </c:pt>
                <c:pt idx="5">
                  <c:v>309.1</c:v>
                </c:pt>
                <c:pt idx="6">
                  <c:v>333.9</c:v>
                </c:pt>
                <c:pt idx="7">
                  <c:v>338.0</c:v>
                </c:pt>
              </c:numCache>
            </c:numRef>
          </c:val>
        </c:ser>
        <c:ser>
          <c:idx val="1"/>
          <c:order val="1"/>
          <c:tx>
            <c:strRef>
              <c:f>Blad1!$C$79</c:f>
              <c:strCache>
                <c:ptCount val="1"/>
                <c:pt idx="0">
                  <c:v>Tuition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Blad1!$A$80:$A$87</c:f>
              <c:numCache>
                <c:formatCode>General</c:formatCode>
                <c:ptCount val="8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</c:numCache>
            </c:numRef>
          </c:cat>
          <c:val>
            <c:numRef>
              <c:f>Blad1!$C$80:$C$87</c:f>
              <c:numCache>
                <c:formatCode>0</c:formatCode>
                <c:ptCount val="8"/>
                <c:pt idx="0">
                  <c:v>23.9</c:v>
                </c:pt>
                <c:pt idx="1">
                  <c:v>24.8</c:v>
                </c:pt>
                <c:pt idx="2">
                  <c:v>25.3</c:v>
                </c:pt>
                <c:pt idx="3">
                  <c:v>26.7</c:v>
                </c:pt>
                <c:pt idx="4">
                  <c:v>29.6</c:v>
                </c:pt>
                <c:pt idx="5">
                  <c:v>32.7</c:v>
                </c:pt>
                <c:pt idx="6">
                  <c:v>35.1</c:v>
                </c:pt>
                <c:pt idx="7">
                  <c:v>36.5</c:v>
                </c:pt>
              </c:numCache>
            </c:numRef>
          </c:val>
        </c:ser>
        <c:ser>
          <c:idx val="2"/>
          <c:order val="2"/>
          <c:tx>
            <c:strRef>
              <c:f>Blad1!$D$79</c:f>
              <c:strCache>
                <c:ptCount val="1"/>
                <c:pt idx="0">
                  <c:v>NWO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Blad1!$A$80:$A$87</c:f>
              <c:numCache>
                <c:formatCode>General</c:formatCode>
                <c:ptCount val="8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</c:numCache>
            </c:numRef>
          </c:cat>
          <c:val>
            <c:numRef>
              <c:f>Blad1!$D$80:$D$87</c:f>
              <c:numCache>
                <c:formatCode>0</c:formatCode>
                <c:ptCount val="8"/>
                <c:pt idx="0">
                  <c:v>16.4</c:v>
                </c:pt>
                <c:pt idx="1">
                  <c:v>20.4</c:v>
                </c:pt>
                <c:pt idx="2">
                  <c:v>24.3</c:v>
                </c:pt>
                <c:pt idx="3">
                  <c:v>30.3</c:v>
                </c:pt>
                <c:pt idx="4">
                  <c:v>26.1</c:v>
                </c:pt>
                <c:pt idx="5">
                  <c:v>30.5</c:v>
                </c:pt>
                <c:pt idx="6">
                  <c:v>30.9</c:v>
                </c:pt>
                <c:pt idx="7">
                  <c:v>32.0</c:v>
                </c:pt>
              </c:numCache>
            </c:numRef>
          </c:val>
        </c:ser>
        <c:ser>
          <c:idx val="3"/>
          <c:order val="3"/>
          <c:tx>
            <c:strRef>
              <c:f>Blad1!$E$79</c:f>
              <c:strCache>
                <c:ptCount val="1"/>
                <c:pt idx="0">
                  <c:v>EU, corparate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Blad1!$A$80:$A$87</c:f>
              <c:numCache>
                <c:formatCode>General</c:formatCode>
                <c:ptCount val="8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</c:numCache>
            </c:numRef>
          </c:cat>
          <c:val>
            <c:numRef>
              <c:f>Blad1!$E$80:$E$87</c:f>
              <c:numCache>
                <c:formatCode>0</c:formatCode>
                <c:ptCount val="8"/>
                <c:pt idx="0">
                  <c:v>66.3</c:v>
                </c:pt>
                <c:pt idx="1">
                  <c:v>77.3</c:v>
                </c:pt>
                <c:pt idx="2">
                  <c:v>81.3</c:v>
                </c:pt>
                <c:pt idx="3">
                  <c:v>99.5</c:v>
                </c:pt>
                <c:pt idx="4">
                  <c:v>109.3</c:v>
                </c:pt>
                <c:pt idx="5">
                  <c:v>111.7</c:v>
                </c:pt>
                <c:pt idx="6">
                  <c:v>112.4</c:v>
                </c:pt>
                <c:pt idx="7">
                  <c:v>115.0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2087229304"/>
        <c:axId val="2087232536"/>
      </c:barChart>
      <c:catAx>
        <c:axId val="208722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87232536"/>
        <c:crosses val="autoZero"/>
        <c:auto val="1"/>
        <c:lblAlgn val="ctr"/>
        <c:lblOffset val="100"/>
        <c:noMultiLvlLbl val="0"/>
      </c:catAx>
      <c:valAx>
        <c:axId val="2087232536"/>
        <c:scaling>
          <c:orientation val="minMax"/>
        </c:scaling>
        <c:delete val="0"/>
        <c:axPos val="l"/>
        <c:majorGridlines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872293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Blad1!$F$79</c:f>
              <c:strCache>
                <c:ptCount val="1"/>
                <c:pt idx="0">
                  <c:v>Funding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dLbls>
            <c:dLbl>
              <c:idx val="5"/>
              <c:layout>
                <c:manualLayout>
                  <c:x val="-0.0022905102896215"/>
                  <c:y val="-0.023004690300111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Blad1!$A$80:$A$87</c:f>
              <c:numCache>
                <c:formatCode>General</c:formatCode>
                <c:ptCount val="8"/>
                <c:pt idx="0">
                  <c:v>2005.0</c:v>
                </c:pt>
                <c:pt idx="1">
                  <c:v>2006.0</c:v>
                </c:pt>
                <c:pt idx="2">
                  <c:v>2007.0</c:v>
                </c:pt>
                <c:pt idx="3">
                  <c:v>2008.0</c:v>
                </c:pt>
                <c:pt idx="4">
                  <c:v>2009.0</c:v>
                </c:pt>
                <c:pt idx="5">
                  <c:v>2010.0</c:v>
                </c:pt>
                <c:pt idx="6">
                  <c:v>2011.0</c:v>
                </c:pt>
                <c:pt idx="7">
                  <c:v>2012.0</c:v>
                </c:pt>
              </c:numCache>
            </c:numRef>
          </c:cat>
          <c:val>
            <c:numRef>
              <c:f>Blad1!$F$80:$F$87</c:f>
              <c:numCache>
                <c:formatCode>0</c:formatCode>
                <c:ptCount val="8"/>
                <c:pt idx="0">
                  <c:v>443.6</c:v>
                </c:pt>
                <c:pt idx="1">
                  <c:v>460.5</c:v>
                </c:pt>
                <c:pt idx="2">
                  <c:v>446.9</c:v>
                </c:pt>
                <c:pt idx="3">
                  <c:v>491.8</c:v>
                </c:pt>
                <c:pt idx="4">
                  <c:v>510.1000000000001</c:v>
                </c:pt>
                <c:pt idx="5">
                  <c:v>484.0</c:v>
                </c:pt>
                <c:pt idx="6">
                  <c:v>512.3</c:v>
                </c:pt>
                <c:pt idx="7">
                  <c:v>521.5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7259960"/>
        <c:axId val="2087263032"/>
      </c:barChart>
      <c:catAx>
        <c:axId val="20872599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87263032"/>
        <c:crosses val="autoZero"/>
        <c:auto val="1"/>
        <c:lblAlgn val="ctr"/>
        <c:lblOffset val="100"/>
        <c:noMultiLvlLbl val="0"/>
      </c:catAx>
      <c:valAx>
        <c:axId val="2087263032"/>
        <c:scaling>
          <c:orientation val="minMax"/>
          <c:min val="200.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87259960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Pt>
            <c:idx val="3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Lbls>
            <c:dLbl>
              <c:idx val="0"/>
              <c:layout>
                <c:manualLayout>
                  <c:x val="-0.211805376979593"/>
                  <c:y val="-0.139706397356815"/>
                </c:manualLayout>
              </c:layout>
              <c:spPr/>
              <c:txPr>
                <a:bodyPr/>
                <a:lstStyle/>
                <a:p>
                  <a:pPr>
                    <a:defRPr sz="1050"/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Blad1!$B$79:$E$79</c:f>
              <c:strCache>
                <c:ptCount val="4"/>
                <c:pt idx="0">
                  <c:v>Goverment</c:v>
                </c:pt>
                <c:pt idx="1">
                  <c:v>Tuition</c:v>
                </c:pt>
                <c:pt idx="2">
                  <c:v>NWO</c:v>
                </c:pt>
                <c:pt idx="3">
                  <c:v>EU, corparate</c:v>
                </c:pt>
              </c:strCache>
            </c:strRef>
          </c:cat>
          <c:val>
            <c:numRef>
              <c:f>Blad1!$B$87:$E$87</c:f>
              <c:numCache>
                <c:formatCode>0</c:formatCode>
                <c:ptCount val="4"/>
                <c:pt idx="0">
                  <c:v>338.0</c:v>
                </c:pt>
                <c:pt idx="1">
                  <c:v>36.5</c:v>
                </c:pt>
                <c:pt idx="2">
                  <c:v>32.0</c:v>
                </c:pt>
                <c:pt idx="3">
                  <c:v>115.0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</c:spPr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Lbls>
            <c:dLbl>
              <c:idx val="2"/>
              <c:layout>
                <c:manualLayout>
                  <c:x val="-0.076509135567744"/>
                  <c:y val="0.0163588891240867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Blad1!$A$118:$A$121</c:f>
              <c:strCache>
                <c:ptCount val="4"/>
                <c:pt idx="0">
                  <c:v>HR cost</c:v>
                </c:pt>
                <c:pt idx="1">
                  <c:v>Facilities</c:v>
                </c:pt>
                <c:pt idx="2">
                  <c:v>Operational</c:v>
                </c:pt>
                <c:pt idx="3">
                  <c:v>Savings</c:v>
                </c:pt>
              </c:strCache>
            </c:strRef>
          </c:cat>
          <c:val>
            <c:numRef>
              <c:f>Blad1!$B$118:$B$121</c:f>
              <c:numCache>
                <c:formatCode>General</c:formatCode>
                <c:ptCount val="4"/>
                <c:pt idx="0">
                  <c:v>354.0</c:v>
                </c:pt>
                <c:pt idx="1">
                  <c:v>93.0</c:v>
                </c:pt>
                <c:pt idx="2">
                  <c:v>78.0</c:v>
                </c:pt>
                <c:pt idx="3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solidFill>
      <a:schemeClr val="accent2">
        <a:lumMod val="40000"/>
        <a:lumOff val="60000"/>
      </a:schemeClr>
    </a:solidFill>
    <a:ln>
      <a:solidFill>
        <a:sysClr val="window" lastClr="FFFFFF"/>
      </a:solidFill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9372FD76-EB9F-764F-8F27-36E8BD5ED777}" type="datetimeFigureOut">
              <a:rPr lang="nl-NL"/>
              <a:pPr/>
              <a:t>14/01/16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cs typeface="Arial" pitchFamily="34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fld id="{DE590830-9B4B-9C4D-966D-6D12B13B6D6B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8776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01D9F9-3769-E54C-B9DD-B0DA30EEDA23}" type="datetimeFigureOut">
              <a:rPr lang="nl-NL"/>
              <a:pPr/>
              <a:t>14/01/16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5D37AB-0158-D143-B9D4-A5272563F8A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869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129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26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51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5650" algn="l" defTabSz="9142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78" algn="l" defTabSz="9142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09" algn="l" defTabSz="9142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66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121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197" indent="0">
              <a:buNone/>
              <a:defRPr sz="4000"/>
            </a:lvl2pPr>
            <a:lvl3pPr marL="1300393" indent="0">
              <a:buNone/>
              <a:defRPr sz="3400"/>
            </a:lvl3pPr>
            <a:lvl4pPr marL="1950590" indent="0">
              <a:buNone/>
              <a:defRPr sz="2800"/>
            </a:lvl4pPr>
            <a:lvl5pPr marL="2600786" indent="0">
              <a:buNone/>
              <a:defRPr sz="2800"/>
            </a:lvl5pPr>
            <a:lvl6pPr marL="3250983" indent="0">
              <a:buNone/>
              <a:defRPr sz="2800"/>
            </a:lvl6pPr>
            <a:lvl7pPr marL="3901180" indent="0">
              <a:buNone/>
              <a:defRPr sz="2800"/>
            </a:lvl7pPr>
            <a:lvl8pPr marL="4551376" indent="0">
              <a:buNone/>
              <a:defRPr sz="2800"/>
            </a:lvl8pPr>
            <a:lvl9pPr marL="5201573" indent="0">
              <a:buNone/>
              <a:defRPr sz="28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95200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682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943058" y="650240"/>
            <a:ext cx="2544515" cy="6938152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304996" y="650240"/>
            <a:ext cx="7421316" cy="6938152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880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996" y="650240"/>
            <a:ext cx="10182578" cy="15172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285" y="2600960"/>
            <a:ext cx="4967111" cy="49874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500145" y="2600960"/>
            <a:ext cx="4969368" cy="2384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500145" y="5201920"/>
            <a:ext cx="4969368" cy="2386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51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6"/>
            <a:ext cx="9102726" cy="2492375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81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0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1"/>
            <a:ext cx="11053761" cy="1936750"/>
          </a:xfrm>
          <a:prstGeom prst="rect">
            <a:avLst/>
          </a:prstGeom>
        </p:spPr>
        <p:txBody>
          <a:bodyPr lIns="91435" tIns="45718" rIns="91435" bIns="45718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  <a:prstGeom prst="rect">
            <a:avLst/>
          </a:prstGeom>
        </p:spPr>
        <p:txBody>
          <a:bodyPr lIns="91435" tIns="45718" rIns="91435" bIns="45718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9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7" y="2276476"/>
            <a:ext cx="5775324" cy="6435725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6"/>
            <a:ext cx="5775324" cy="6435725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  <a:prstGeom prst="rect">
            <a:avLst/>
          </a:prstGeom>
        </p:spPr>
        <p:txBody>
          <a:bodyPr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  <a:prstGeom prst="rect">
            <a:avLst/>
          </a:prstGeom>
        </p:spPr>
        <p:txBody>
          <a:bodyPr lIns="91435" tIns="45718" rIns="91435" bIns="45718" anchor="b"/>
          <a:lstStyle>
            <a:lvl1pPr marL="0" indent="0">
              <a:buNone/>
              <a:defRPr sz="2400" b="1"/>
            </a:lvl1pPr>
            <a:lvl2pPr marL="457176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35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7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4344" y="-235768"/>
            <a:ext cx="13609512" cy="10153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spcCol="0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6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4" y="8621217"/>
            <a:ext cx="1921953" cy="1183922"/>
          </a:xfrm>
          <a:prstGeom prst="rect">
            <a:avLst/>
          </a:prstGeom>
        </p:spPr>
      </p:pic>
      <p:pic>
        <p:nvPicPr>
          <p:cNvPr id="7" name="Picture 6" descr="TU_P4~blac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4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33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7" y="388940"/>
            <a:ext cx="4278313" cy="1652587"/>
          </a:xfrm>
          <a:prstGeom prst="rect">
            <a:avLst/>
          </a:prstGeom>
        </p:spPr>
        <p:txBody>
          <a:bodyPr lIns="91435" tIns="45718" rIns="91435" bIns="45718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3" cy="8323263"/>
          </a:xfrm>
          <a:prstGeom prst="rect">
            <a:avLst/>
          </a:prstGeom>
        </p:spPr>
        <p:txBody>
          <a:bodyPr lIns="91435" tIns="45718" rIns="91435" bIns="45718"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7" y="2041526"/>
            <a:ext cx="4278313" cy="6670674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6" y="6827839"/>
            <a:ext cx="7802563" cy="806450"/>
          </a:xfrm>
          <a:prstGeom prst="rect">
            <a:avLst/>
          </a:prstGeom>
        </p:spPr>
        <p:txBody>
          <a:bodyPr lIns="91435" tIns="45718" rIns="91435" bIns="45718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6" y="871538"/>
            <a:ext cx="7802563" cy="5851526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3100"/>
            </a:lvl1pPr>
            <a:lvl2pPr marL="457176" indent="0">
              <a:buNone/>
              <a:defRPr sz="2800"/>
            </a:lvl2pPr>
            <a:lvl3pPr marL="914354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4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6" y="7634289"/>
            <a:ext cx="7802563" cy="1144587"/>
          </a:xfrm>
          <a:prstGeom prst="rect">
            <a:avLst/>
          </a:prstGeom>
        </p:spPr>
        <p:txBody>
          <a:bodyPr lIns="91435" tIns="45718" rIns="91435" bIns="45718"/>
          <a:lstStyle>
            <a:lvl1pPr marL="0" indent="0">
              <a:buNone/>
              <a:defRPr sz="1400"/>
            </a:lvl1pPr>
            <a:lvl2pPr marL="457176" indent="0">
              <a:buNone/>
              <a:defRPr sz="1100"/>
            </a:lvl2pPr>
            <a:lvl3pPr marL="914354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4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4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2276476"/>
            <a:ext cx="11703050" cy="643572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4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  <a:prstGeom prst="rect">
            <a:avLst/>
          </a:prstGeom>
        </p:spPr>
        <p:txBody>
          <a:bodyPr vert="eaVert" lIns="91435" tIns="45718" rIns="91435" bIns="457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0877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D88EC65B-D77A-B24E-9703-40BE60F18F63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414" y="9040813"/>
            <a:ext cx="4117975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0214" y="9040813"/>
            <a:ext cx="3033712" cy="519113"/>
          </a:xfrm>
          <a:prstGeom prst="rect">
            <a:avLst/>
          </a:prstGeom>
        </p:spPr>
        <p:txBody>
          <a:bodyPr lIns="91435" tIns="45718" rIns="91435" bIns="45718"/>
          <a:lstStyle/>
          <a:p>
            <a:fld id="{ADED7596-BE9B-B345-A100-A6456C781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4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6" y="3030540"/>
            <a:ext cx="11055350" cy="20907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9"/>
            <a:ext cx="9102726" cy="24923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8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9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2"/>
            <a:ext cx="11053761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49"/>
            <a:ext cx="11053761" cy="21336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8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8" y="2276479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2276479"/>
            <a:ext cx="5775324" cy="6435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53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182814"/>
            <a:ext cx="5745163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9" indent="0">
              <a:buNone/>
              <a:defRPr sz="2000" b="1"/>
            </a:lvl2pPr>
            <a:lvl3pPr marL="914260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8" indent="0">
              <a:buNone/>
              <a:defRPr sz="1600" b="1"/>
            </a:lvl5pPr>
            <a:lvl6pPr marL="2285650" indent="0">
              <a:buNone/>
              <a:defRPr sz="1600" b="1"/>
            </a:lvl6pPr>
            <a:lvl7pPr marL="2742778" indent="0">
              <a:buNone/>
              <a:defRPr sz="1600" b="1"/>
            </a:lvl7pPr>
            <a:lvl8pPr marL="3199909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6" y="3092451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90" y="2182814"/>
            <a:ext cx="5748336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9" indent="0">
              <a:buNone/>
              <a:defRPr sz="2000" b="1"/>
            </a:lvl2pPr>
            <a:lvl3pPr marL="914260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8" indent="0">
              <a:buNone/>
              <a:defRPr sz="1600" b="1"/>
            </a:lvl5pPr>
            <a:lvl6pPr marL="2285650" indent="0">
              <a:buNone/>
              <a:defRPr sz="1600" b="1"/>
            </a:lvl6pPr>
            <a:lvl7pPr marL="2742778" indent="0">
              <a:buNone/>
              <a:defRPr sz="1600" b="1"/>
            </a:lvl7pPr>
            <a:lvl8pPr marL="3199909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90" y="3092451"/>
            <a:ext cx="5748336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9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6217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17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9" y="388943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9"/>
            <a:ext cx="7269163" cy="8323263"/>
          </a:xfrm>
        </p:spPr>
        <p:txBody>
          <a:bodyPr/>
          <a:lstStyle>
            <a:lvl1pPr>
              <a:defRPr sz="31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9" y="2041526"/>
            <a:ext cx="4278313" cy="6670674"/>
          </a:xfrm>
        </p:spPr>
        <p:txBody>
          <a:bodyPr/>
          <a:lstStyle>
            <a:lvl1pPr marL="0" indent="0">
              <a:buNone/>
              <a:defRPr sz="1400"/>
            </a:lvl1pPr>
            <a:lvl2pPr marL="457129" indent="0">
              <a:buNone/>
              <a:defRPr sz="1100"/>
            </a:lvl2pPr>
            <a:lvl3pPr marL="914260" indent="0">
              <a:buNone/>
              <a:defRPr sz="1000"/>
            </a:lvl3pPr>
            <a:lvl4pPr marL="1371390" indent="0">
              <a:buNone/>
              <a:defRPr sz="900"/>
            </a:lvl4pPr>
            <a:lvl5pPr marL="1828518" indent="0">
              <a:buNone/>
              <a:defRPr sz="900"/>
            </a:lvl5pPr>
            <a:lvl6pPr marL="2285650" indent="0">
              <a:buNone/>
              <a:defRPr sz="900"/>
            </a:lvl6pPr>
            <a:lvl7pPr marL="2742778" indent="0">
              <a:buNone/>
              <a:defRPr sz="900"/>
            </a:lvl7pPr>
            <a:lvl8pPr marL="3199909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830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9" y="6827839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9" y="871538"/>
            <a:ext cx="7802563" cy="5851526"/>
          </a:xfrm>
        </p:spPr>
        <p:txBody>
          <a:bodyPr/>
          <a:lstStyle>
            <a:lvl1pPr marL="0" indent="0">
              <a:buNone/>
              <a:defRPr sz="3100"/>
            </a:lvl1pPr>
            <a:lvl2pPr marL="457129" indent="0">
              <a:buNone/>
              <a:defRPr sz="2800"/>
            </a:lvl2pPr>
            <a:lvl3pPr marL="914260" indent="0">
              <a:buNone/>
              <a:defRPr sz="2400"/>
            </a:lvl3pPr>
            <a:lvl4pPr marL="1371390" indent="0">
              <a:buNone/>
              <a:defRPr sz="2000"/>
            </a:lvl4pPr>
            <a:lvl5pPr marL="1828518" indent="0">
              <a:buNone/>
              <a:defRPr sz="2000"/>
            </a:lvl5pPr>
            <a:lvl6pPr marL="2285650" indent="0">
              <a:buNone/>
              <a:defRPr sz="2000"/>
            </a:lvl6pPr>
            <a:lvl7pPr marL="2742778" indent="0">
              <a:buNone/>
              <a:defRPr sz="2000"/>
            </a:lvl7pPr>
            <a:lvl8pPr marL="3199909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9" y="7634290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129" indent="0">
              <a:buNone/>
              <a:defRPr sz="1100"/>
            </a:lvl2pPr>
            <a:lvl3pPr marL="914260" indent="0">
              <a:buNone/>
              <a:defRPr sz="1000"/>
            </a:lvl3pPr>
            <a:lvl4pPr marL="1371390" indent="0">
              <a:buNone/>
              <a:defRPr sz="900"/>
            </a:lvl4pPr>
            <a:lvl5pPr marL="1828518" indent="0">
              <a:buNone/>
              <a:defRPr sz="900"/>
            </a:lvl5pPr>
            <a:lvl6pPr marL="2285650" indent="0">
              <a:buNone/>
              <a:defRPr sz="900"/>
            </a:lvl6pPr>
            <a:lvl7pPr marL="2742778" indent="0">
              <a:buNone/>
              <a:defRPr sz="900"/>
            </a:lvl7pPr>
            <a:lvl8pPr marL="3199909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50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74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1" cy="8321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6" y="390525"/>
            <a:ext cx="8624887" cy="8321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/>
          <a:lstStyle>
            <a:lvl1pPr algn="l">
              <a:defRPr sz="57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27290" y="4133994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197" indent="0">
              <a:buNone/>
              <a:defRPr sz="2600"/>
            </a:lvl2pPr>
            <a:lvl3pPr marL="1300393" indent="0">
              <a:buNone/>
              <a:defRPr sz="2300"/>
            </a:lvl3pPr>
            <a:lvl4pPr marL="1950590" indent="0">
              <a:buNone/>
              <a:defRPr sz="2000"/>
            </a:lvl4pPr>
            <a:lvl5pPr marL="2600786" indent="0">
              <a:buNone/>
              <a:defRPr sz="2000"/>
            </a:lvl5pPr>
            <a:lvl6pPr marL="3250983" indent="0">
              <a:buNone/>
              <a:defRPr sz="2000"/>
            </a:lvl6pPr>
            <a:lvl7pPr marL="3901180" indent="0">
              <a:buNone/>
              <a:defRPr sz="2000"/>
            </a:lvl7pPr>
            <a:lvl8pPr marL="4551376" indent="0">
              <a:buNone/>
              <a:defRPr sz="2000"/>
            </a:lvl8pPr>
            <a:lvl9pPr marL="5201573" indent="0">
              <a:buNone/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45572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316285" y="2600960"/>
            <a:ext cx="4967111" cy="4987432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0145" y="2600960"/>
            <a:ext cx="4969368" cy="4987432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27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197" indent="0">
              <a:buNone/>
              <a:defRPr sz="2800" b="1"/>
            </a:lvl2pPr>
            <a:lvl3pPr marL="1300393" indent="0">
              <a:buNone/>
              <a:defRPr sz="2600" b="1"/>
            </a:lvl3pPr>
            <a:lvl4pPr marL="1950590" indent="0">
              <a:buNone/>
              <a:defRPr sz="2300" b="1"/>
            </a:lvl4pPr>
            <a:lvl5pPr marL="2600786" indent="0">
              <a:buNone/>
              <a:defRPr sz="2300" b="1"/>
            </a:lvl5pPr>
            <a:lvl6pPr marL="3250983" indent="0">
              <a:buNone/>
              <a:defRPr sz="2300" b="1"/>
            </a:lvl6pPr>
            <a:lvl7pPr marL="3901180" indent="0">
              <a:buNone/>
              <a:defRPr sz="2300" b="1"/>
            </a:lvl7pPr>
            <a:lvl8pPr marL="4551376" indent="0">
              <a:buNone/>
              <a:defRPr sz="2300" b="1"/>
            </a:lvl8pPr>
            <a:lvl9pPr marL="5201573" indent="0">
              <a:buNone/>
              <a:defRPr sz="23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85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25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50242" y="2041033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197" indent="0">
              <a:buNone/>
              <a:defRPr sz="1700"/>
            </a:lvl2pPr>
            <a:lvl3pPr marL="1300393" indent="0">
              <a:buNone/>
              <a:defRPr sz="1400"/>
            </a:lvl3pPr>
            <a:lvl4pPr marL="1950590" indent="0">
              <a:buNone/>
              <a:defRPr sz="1300"/>
            </a:lvl4pPr>
            <a:lvl5pPr marL="2600786" indent="0">
              <a:buNone/>
              <a:defRPr sz="1300"/>
            </a:lvl5pPr>
            <a:lvl6pPr marL="3250983" indent="0">
              <a:buNone/>
              <a:defRPr sz="1300"/>
            </a:lvl6pPr>
            <a:lvl7pPr marL="3901180" indent="0">
              <a:buNone/>
              <a:defRPr sz="1300"/>
            </a:lvl7pPr>
            <a:lvl8pPr marL="4551376" indent="0">
              <a:buNone/>
              <a:defRPr sz="1300"/>
            </a:lvl8pPr>
            <a:lvl9pPr marL="5201573" indent="0">
              <a:buNone/>
              <a:defRPr sz="13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43448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dirty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25937" y="2356522"/>
            <a:ext cx="10009112" cy="684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</p:txBody>
      </p:sp>
      <p:sp>
        <p:nvSpPr>
          <p:cNvPr id="13" name="Rectangle 28"/>
          <p:cNvSpPr>
            <a:spLocks noChangeArrowheads="1"/>
          </p:cNvSpPr>
          <p:nvPr userDrawn="1"/>
        </p:nvSpPr>
        <p:spPr bwMode="auto">
          <a:xfrm>
            <a:off x="0" y="14"/>
            <a:ext cx="2037905" cy="97535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2" tIns="45717" rIns="91432" bIns="45717" anchor="ctr"/>
          <a:lstStyle/>
          <a:p>
            <a:pPr algn="r"/>
            <a:endParaRPr lang="nl-NL" sz="2100">
              <a:solidFill>
                <a:srgbClr val="00A6D6"/>
              </a:solidFill>
              <a:latin typeface="Tahoma" pitchFamily="34" charset="0"/>
            </a:endParaRPr>
          </a:p>
        </p:txBody>
      </p:sp>
      <p:pic>
        <p:nvPicPr>
          <p:cNvPr id="14" name="Picture 3" descr="TU_P5#white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1" y="8621217"/>
            <a:ext cx="1921953" cy="11839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1217551" indent="-1217551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A6D6"/>
          </a:solidFill>
          <a:latin typeface="Arial"/>
          <a:ea typeface="MS PGothic" pitchFamily="34" charset="-128"/>
          <a:cs typeface="Arial"/>
        </a:defRPr>
      </a:lvl1pPr>
      <a:lvl2pPr marL="1217551" indent="-1217551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2pPr>
      <a:lvl3pPr marL="1217551" indent="-1217551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3pPr>
      <a:lvl4pPr marL="1217551" indent="-1217551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4pPr>
      <a:lvl5pPr marL="1217551" indent="-1217551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  <a:ea typeface="MS PGothic" pitchFamily="34" charset="-128"/>
          <a:cs typeface="MS PGothic" charset="0"/>
        </a:defRPr>
      </a:lvl5pPr>
      <a:lvl6pPr marL="1869316" indent="-1219118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6pPr>
      <a:lvl7pPr marL="2519513" indent="-1219118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7pPr>
      <a:lvl8pPr marL="3169708" indent="-1219118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8pPr>
      <a:lvl9pPr marL="3819904" indent="-1219118" algn="l" rtl="0" eaLnBrk="0" fontAlgn="base" hangingPunct="0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Bookman Old Style" pitchFamily="18" charset="0"/>
        </a:defRPr>
      </a:lvl9pPr>
    </p:titleStyle>
    <p:bodyStyle>
      <a:lvl1pPr marL="276211" indent="-276211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8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819108" indent="-269861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360418" indent="-269861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24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901727" indent="-269861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444625" indent="-269861" algn="l" rtl="0" eaLnBrk="0" fontAlgn="base" hangingPunct="0">
        <a:lnSpc>
          <a:spcPts val="355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7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3095208" indent="-270915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6pPr>
      <a:lvl7pPr marL="3745405" indent="-270915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7pPr>
      <a:lvl8pPr marL="4395601" indent="-270915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8pPr>
      <a:lvl9pPr marL="5045796" indent="-270915" algn="l" rtl="0" eaLnBrk="0" fontAlgn="base" hangingPunct="0">
        <a:lnSpc>
          <a:spcPts val="3556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197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9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9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8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8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80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376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573" algn="l" defTabSz="130039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U_P4~black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44" y="8620718"/>
            <a:ext cx="1918785" cy="1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ctr" defTabSz="45717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6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1" indent="-228589" algn="l" defTabSz="45717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9" algn="l" defTabSz="45717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9" algn="l" defTabSz="45717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9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9" algn="l" defTabSz="4571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876" y="390525"/>
            <a:ext cx="11703050" cy="1625600"/>
          </a:xfrm>
          <a:prstGeom prst="rect">
            <a:avLst/>
          </a:prstGeom>
        </p:spPr>
        <p:txBody>
          <a:bodyPr vert="horz" lIns="91425" tIns="45712" rIns="91425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6" y="2276479"/>
            <a:ext cx="11703050" cy="6435725"/>
          </a:xfrm>
          <a:prstGeom prst="rect">
            <a:avLst/>
          </a:prstGeom>
        </p:spPr>
        <p:txBody>
          <a:bodyPr vert="horz" lIns="91425" tIns="45712" rIns="91425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78" y="9040815"/>
            <a:ext cx="3033712" cy="519113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1512E-2EE5-2448-AB47-1C0A5804569F}" type="datetimeFigureOut">
              <a:rPr lang="en-US" smtClean="0"/>
              <a:t>14/01/16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417" y="9040815"/>
            <a:ext cx="4117975" cy="519113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214" y="9040815"/>
            <a:ext cx="3033712" cy="519113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E6A29-6E4E-BD4D-9226-8297F0DB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xStyles>
    <p:titleStyle>
      <a:lvl1pPr algn="ctr" defTabSz="45712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7" indent="-342847" algn="l" defTabSz="457129" rtl="0" eaLnBrk="1" latinLnBrk="0" hangingPunct="1">
        <a:spcBef>
          <a:spcPct val="20000"/>
        </a:spcBef>
        <a:buFont typeface="Arial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5" indent="-285706" algn="l" defTabSz="45712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4" indent="-228565" algn="l" defTabSz="45712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7" indent="-228565" algn="l" defTabSz="45712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84" indent="-228565" algn="l" defTabSz="45712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15" indent="-228565" algn="l" defTabSz="4571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44" indent="-228565" algn="l" defTabSz="4571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75" indent="-228565" algn="l" defTabSz="4571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03" indent="-228565" algn="l" defTabSz="4571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9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0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8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0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78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9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2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jpeg"/><Relationship Id="rId3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Relationship Id="rId3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chart" Target="../charts/chart9.xml"/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"/>
          <p:cNvSpPr>
            <a:spLocks noGrp="1"/>
          </p:cNvSpPr>
          <p:nvPr>
            <p:ph type="ctrTitle" idx="4294967295"/>
          </p:nvPr>
        </p:nvSpPr>
        <p:spPr>
          <a:xfrm>
            <a:off x="2757984" y="1564432"/>
            <a:ext cx="9671050" cy="919162"/>
          </a:xfrm>
        </p:spPr>
        <p:txBody>
          <a:bodyPr/>
          <a:lstStyle/>
          <a:p>
            <a:pPr marL="0" indent="0">
              <a:defRPr/>
            </a:pPr>
            <a:r>
              <a:rPr lang="en-US" altLang="nl-NL" sz="8000" dirty="0"/>
              <a:t>Delft University of Technology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4294967295"/>
          </p:nvPr>
        </p:nvSpPr>
        <p:spPr>
          <a:xfrm>
            <a:off x="2829992" y="4516760"/>
            <a:ext cx="9644062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a typeface="MS PGothic" charset="0"/>
              </a:rPr>
              <a:t>This is a corporate </a:t>
            </a:r>
            <a:r>
              <a:rPr lang="en-US" dirty="0" err="1">
                <a:ea typeface="MS PGothic" charset="0"/>
              </a:rPr>
              <a:t>powerpoint</a:t>
            </a:r>
            <a:r>
              <a:rPr lang="en-US" dirty="0">
                <a:ea typeface="MS PGothic" charset="0"/>
              </a:rPr>
              <a:t>. You can change slides to your own needs. This is the large version, so all the pictures are high resolution.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LNS2784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228" y="-76862"/>
            <a:ext cx="15019567" cy="9994224"/>
          </a:xfrm>
          <a:prstGeom prst="rect">
            <a:avLst/>
          </a:prstGeom>
        </p:spPr>
      </p:pic>
      <p:pic>
        <p:nvPicPr>
          <p:cNvPr id="6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4" y="8621217"/>
            <a:ext cx="1921953" cy="1183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122335" y="-91750"/>
            <a:ext cx="4752528" cy="10232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1749873" y="139374"/>
            <a:ext cx="96710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dirty="0" smtClean="0">
                <a:solidFill>
                  <a:srgbClr val="000000"/>
                </a:solidFill>
              </a:rPr>
              <a:t>Research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17260" y="117584"/>
            <a:ext cx="18466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 bwMode="auto">
          <a:xfrm>
            <a:off x="2325938" y="484316"/>
            <a:ext cx="5328592" cy="100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Research profile</a:t>
            </a:r>
            <a:endParaRPr lang="en-US" dirty="0"/>
          </a:p>
        </p:txBody>
      </p:sp>
      <p:pic>
        <p:nvPicPr>
          <p:cNvPr id="2" name="Picture 1" descr="research-profileU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0" y="1411472"/>
            <a:ext cx="12582919" cy="706572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1"/>
          <p:cNvSpPr>
            <a:spLocks/>
          </p:cNvSpPr>
          <p:nvPr/>
        </p:nvSpPr>
        <p:spPr bwMode="auto">
          <a:xfrm>
            <a:off x="1219204" y="254000"/>
            <a:ext cx="10998199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nl-NL" sz="4800" b="1">
              <a:solidFill>
                <a:schemeClr val="tx1"/>
              </a:solidFill>
              <a:latin typeface="Tahoma" charset="0"/>
              <a:cs typeface="Tahoma" charset="0"/>
              <a:sym typeface="Tahoma" charset="0"/>
            </a:endParaRPr>
          </a:p>
        </p:txBody>
      </p:sp>
      <p:sp>
        <p:nvSpPr>
          <p:cNvPr id="7172" name="Rectangle 16"/>
          <p:cNvSpPr>
            <a:spLocks/>
          </p:cNvSpPr>
          <p:nvPr/>
        </p:nvSpPr>
        <p:spPr bwMode="auto">
          <a:xfrm>
            <a:off x="1168403" y="2489200"/>
            <a:ext cx="530859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nl-NL" sz="2400">
              <a:solidFill>
                <a:schemeClr val="tx1"/>
              </a:solidFill>
              <a:latin typeface="Tahoma" charset="0"/>
              <a:cs typeface="Tahoma" charset="0"/>
              <a:sym typeface="Tahoma" charset="0"/>
            </a:endParaRPr>
          </a:p>
        </p:txBody>
      </p:sp>
      <p:sp>
        <p:nvSpPr>
          <p:cNvPr id="7173" name="TextBox 2"/>
          <p:cNvSpPr txBox="1">
            <a:spLocks noChangeArrowheads="1"/>
          </p:cNvSpPr>
          <p:nvPr/>
        </p:nvSpPr>
        <p:spPr bwMode="auto">
          <a:xfrm>
            <a:off x="2325936" y="2860578"/>
            <a:ext cx="9001125" cy="95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2" rIns="91425" bIns="45712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>
                <a:latin typeface="Arial"/>
                <a:cs typeface="Arial"/>
              </a:rPr>
              <a:t>next section is filled with relevant slides with more detailed information, which can be used </a:t>
            </a:r>
            <a:r>
              <a:rPr lang="en-US" dirty="0" smtClean="0">
                <a:latin typeface="Arial"/>
                <a:cs typeface="Arial"/>
              </a:rPr>
              <a:t>optionally</a:t>
            </a:r>
            <a:endParaRPr lang="nl-NL" dirty="0">
              <a:latin typeface="Arial"/>
              <a:ea typeface="ヒラギノ角ゴ ProN W3" charset="0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Research slides - examples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lights-2014-NL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007" y="594356"/>
            <a:ext cx="2654073" cy="37558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Highlights of Science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5936" y="221250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Ronald Hanson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5936" y="2990945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D6"/>
                </a:solidFill>
                <a:latin typeface="Arial"/>
                <a:cs typeface="Arial"/>
              </a:rPr>
              <a:t>‘Quantum mechanics is completely counter-intuitive’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5936" y="4550733"/>
            <a:ext cx="8928992" cy="4824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Arial"/>
                <a:cs typeface="Arial"/>
              </a:rPr>
              <a:t>Professor Ronald Hanson is </a:t>
            </a:r>
            <a:r>
              <a:rPr lang="en-US" sz="2800" dirty="0" err="1">
                <a:latin typeface="Arial"/>
                <a:cs typeface="Arial"/>
              </a:rPr>
              <a:t>Antoni</a:t>
            </a:r>
            <a:r>
              <a:rPr lang="en-US" sz="2800" dirty="0">
                <a:latin typeface="Arial"/>
                <a:cs typeface="Arial"/>
              </a:rPr>
              <a:t> van Leeuwenhoek Professor at TU Delft’s </a:t>
            </a:r>
            <a:r>
              <a:rPr lang="en-US" sz="2800" dirty="0" err="1">
                <a:latin typeface="Arial"/>
                <a:cs typeface="Arial"/>
              </a:rPr>
              <a:t>Kavli</a:t>
            </a:r>
            <a:r>
              <a:rPr lang="en-US" sz="2800" dirty="0">
                <a:latin typeface="Arial"/>
                <a:cs typeface="Arial"/>
              </a:rPr>
              <a:t> Institute for </a:t>
            </a:r>
            <a:r>
              <a:rPr lang="en-US" sz="2800" dirty="0" err="1">
                <a:latin typeface="Arial"/>
                <a:cs typeface="Arial"/>
              </a:rPr>
              <a:t>Nanosciences</a:t>
            </a:r>
            <a:r>
              <a:rPr lang="en-US" sz="2800" dirty="0">
                <a:latin typeface="Arial"/>
                <a:cs typeface="Arial"/>
              </a:rPr>
              <a:t>. </a:t>
            </a:r>
            <a:r>
              <a:rPr lang="en-US" sz="2800" dirty="0" smtClean="0">
                <a:latin typeface="Arial"/>
                <a:cs typeface="Arial"/>
              </a:rPr>
              <a:t>Hanson </a:t>
            </a:r>
            <a:r>
              <a:rPr lang="en-US" sz="2800" dirty="0">
                <a:latin typeface="Arial"/>
                <a:cs typeface="Arial"/>
              </a:rPr>
              <a:t>and his colleagues succeeded in becoming the first in the world to move data reliably from </a:t>
            </a:r>
            <a:r>
              <a:rPr lang="en-US" sz="2800" dirty="0" smtClean="0">
                <a:latin typeface="Arial"/>
                <a:cs typeface="Arial"/>
              </a:rPr>
              <a:t>one</a:t>
            </a:r>
            <a:br>
              <a:rPr lang="en-US" sz="2800" dirty="0" smtClean="0">
                <a:latin typeface="Arial"/>
                <a:cs typeface="Arial"/>
              </a:rPr>
            </a:br>
            <a:r>
              <a:rPr lang="en-US" sz="2800" dirty="0" smtClean="0">
                <a:latin typeface="Arial"/>
                <a:cs typeface="Arial"/>
              </a:rPr>
              <a:t>quantum </a:t>
            </a:r>
            <a:r>
              <a:rPr lang="en-US" sz="2800" dirty="0">
                <a:latin typeface="Arial"/>
                <a:cs typeface="Arial"/>
              </a:rPr>
              <a:t>bit to another ten feet away, without the information travelling through the intervening space. This method of teleportation represents a major step forward in the development of quantum computers and the quantum internet. </a:t>
            </a:r>
          </a:p>
          <a:p>
            <a:pPr>
              <a:lnSpc>
                <a:spcPct val="110000"/>
              </a:lnSpc>
            </a:pP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ghlights-2014-NL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4873" y="593438"/>
            <a:ext cx="2688208" cy="38041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Highlights of Science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5936" y="221250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Arjan</a:t>
            </a:r>
            <a:r>
              <a:rPr lang="en-US" sz="4000" dirty="0" smtClean="0">
                <a:latin typeface="Arial"/>
                <a:cs typeface="Arial"/>
              </a:rPr>
              <a:t> van </a:t>
            </a:r>
            <a:r>
              <a:rPr lang="en-US" sz="4000" dirty="0" err="1" smtClean="0">
                <a:latin typeface="Arial"/>
                <a:cs typeface="Arial"/>
              </a:rPr>
              <a:t>Timmeren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5936" y="2990945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D6"/>
                </a:solidFill>
                <a:latin typeface="Arial"/>
                <a:cs typeface="Arial"/>
              </a:rPr>
              <a:t>Sustainable building blocks </a:t>
            </a:r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/>
            </a:r>
            <a:b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</a:br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>for </a:t>
            </a:r>
            <a:r>
              <a:rPr lang="en-US" sz="4000" dirty="0">
                <a:solidFill>
                  <a:srgbClr val="00A6D6"/>
                </a:solidFill>
                <a:latin typeface="Arial"/>
                <a:cs typeface="Arial"/>
              </a:rPr>
              <a:t>intelligent cities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5936" y="4550733"/>
            <a:ext cx="8928992" cy="387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 err="1">
                <a:latin typeface="Arial"/>
                <a:cs typeface="Arial"/>
              </a:rPr>
              <a:t>Arjan</a:t>
            </a:r>
            <a:r>
              <a:rPr lang="en-US" sz="2800" dirty="0">
                <a:latin typeface="Arial"/>
                <a:cs typeface="Arial"/>
              </a:rPr>
              <a:t> van </a:t>
            </a:r>
            <a:r>
              <a:rPr lang="en-US" sz="2800" dirty="0" err="1">
                <a:latin typeface="Arial"/>
                <a:cs typeface="Arial"/>
              </a:rPr>
              <a:t>Timmeren</a:t>
            </a:r>
            <a:r>
              <a:rPr lang="en-US" sz="2800" dirty="0">
                <a:latin typeface="Arial"/>
                <a:cs typeface="Arial"/>
              </a:rPr>
              <a:t> is Professor of Environmental Technology &amp; Design at the Faculty of Architecture and the Built Environment’s Department of Urbanism. He </a:t>
            </a:r>
            <a:r>
              <a:rPr lang="en-US" sz="2800" dirty="0" err="1">
                <a:latin typeface="Arial"/>
                <a:cs typeface="Arial"/>
              </a:rPr>
              <a:t>specialises</a:t>
            </a:r>
            <a:r>
              <a:rPr lang="en-US" sz="2800" dirty="0">
                <a:latin typeface="Arial"/>
                <a:cs typeface="Arial"/>
              </a:rPr>
              <a:t> in the integration of renewable technologies into the built environment. ‘If I had to sum it up, my work involves engineering, design and integration, with users and people as a further aspect,’ says Van </a:t>
            </a:r>
            <a:r>
              <a:rPr lang="en-US" sz="2800" dirty="0" err="1">
                <a:latin typeface="Arial"/>
                <a:cs typeface="Arial"/>
              </a:rPr>
              <a:t>Timmeren</a:t>
            </a:r>
            <a:r>
              <a:rPr lang="en-US" sz="2800" dirty="0">
                <a:latin typeface="Arial"/>
                <a:cs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7711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lights-2014-NL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07" b="-113"/>
          <a:stretch/>
        </p:blipFill>
        <p:spPr>
          <a:xfrm>
            <a:off x="9790624" y="593998"/>
            <a:ext cx="2832458" cy="35755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Highlights of Science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5936" y="2212504"/>
            <a:ext cx="6768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Caspar Chorus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936" y="2990945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>‘Not </a:t>
            </a:r>
            <a:r>
              <a:rPr lang="en-US" sz="4000" dirty="0">
                <a:solidFill>
                  <a:srgbClr val="00A6D6"/>
                </a:solidFill>
                <a:latin typeface="Arial"/>
                <a:cs typeface="Arial"/>
              </a:rPr>
              <a:t>all the choices people </a:t>
            </a:r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/>
            </a:r>
            <a:b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</a:br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>make </a:t>
            </a:r>
            <a:r>
              <a:rPr lang="en-US" sz="4000" dirty="0">
                <a:solidFill>
                  <a:srgbClr val="00A6D6"/>
                </a:solidFill>
                <a:latin typeface="Arial"/>
                <a:cs typeface="Arial"/>
              </a:rPr>
              <a:t>are selfish’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5936" y="4550733"/>
            <a:ext cx="8928992" cy="435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>
                <a:latin typeface="Arial"/>
                <a:cs typeface="Arial"/>
              </a:rPr>
              <a:t>Professor </a:t>
            </a:r>
            <a:r>
              <a:rPr lang="en-US" sz="2800" dirty="0">
                <a:latin typeface="Arial"/>
                <a:cs typeface="Arial"/>
              </a:rPr>
              <a:t>Caspar Chorus gave his inaugural address entitled: ‘Choice </a:t>
            </a:r>
            <a:r>
              <a:rPr lang="en-US" sz="2800" dirty="0" err="1">
                <a:latin typeface="Arial"/>
                <a:cs typeface="Arial"/>
              </a:rPr>
              <a:t>Behaviour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Modelling</a:t>
            </a:r>
            <a:r>
              <a:rPr lang="en-US" sz="2800" dirty="0">
                <a:latin typeface="Arial"/>
                <a:cs typeface="Arial"/>
              </a:rPr>
              <a:t>’. The regret mini- </a:t>
            </a:r>
            <a:r>
              <a:rPr lang="en-US" sz="2800" dirty="0" err="1">
                <a:latin typeface="Arial"/>
                <a:cs typeface="Arial"/>
              </a:rPr>
              <a:t>misation</a:t>
            </a:r>
            <a:r>
              <a:rPr lang="en-US" sz="2800" dirty="0">
                <a:latin typeface="Arial"/>
                <a:cs typeface="Arial"/>
              </a:rPr>
              <a:t> model he has developed was quickly incorporated within the most important econometrics software as an alternative for the widely used utility </a:t>
            </a:r>
            <a:r>
              <a:rPr lang="en-US" sz="2800" dirty="0" err="1">
                <a:latin typeface="Arial"/>
                <a:cs typeface="Arial"/>
              </a:rPr>
              <a:t>maximisation</a:t>
            </a:r>
            <a:r>
              <a:rPr lang="en-US" sz="2800" dirty="0">
                <a:latin typeface="Arial"/>
                <a:cs typeface="Arial"/>
              </a:rPr>
              <a:t> model. This is not a competition between the two, but rather an enrichment of the specialist area, believes Chorus: ‘My aim is to encourage people to look differently at the same material.’ </a:t>
            </a:r>
          </a:p>
        </p:txBody>
      </p:sp>
    </p:spTree>
    <p:extLst>
      <p:ext uri="{BB962C8B-B14F-4D97-AF65-F5344CB8AC3E}">
        <p14:creationId xmlns:p14="http://schemas.microsoft.com/office/powerpoint/2010/main" val="22021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ghlights-2014-NL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1224" y="556324"/>
            <a:ext cx="2661856" cy="37668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Highlights of Science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5936" y="2212504"/>
            <a:ext cx="6768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latin typeface="Arial"/>
                <a:cs typeface="Arial"/>
              </a:rPr>
              <a:t>Josien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n-US" sz="4000" dirty="0" err="1" smtClean="0">
                <a:latin typeface="Arial"/>
                <a:cs typeface="Arial"/>
              </a:rPr>
              <a:t>Kruizinga</a:t>
            </a:r>
            <a:r>
              <a:rPr lang="en-US" sz="4000" dirty="0" smtClean="0">
                <a:latin typeface="Arial"/>
                <a:cs typeface="Arial"/>
              </a:rPr>
              <a:t> en </a:t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Tim Jonathan 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5936" y="2990945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>
              <a:solidFill>
                <a:srgbClr val="00A6D6"/>
              </a:solidFill>
              <a:latin typeface="Arial"/>
              <a:cs typeface="Arial"/>
            </a:endParaRPr>
          </a:p>
          <a:p>
            <a:r>
              <a:rPr lang="en-US" sz="4000" dirty="0" smtClean="0">
                <a:solidFill>
                  <a:srgbClr val="00A6D6"/>
                </a:solidFill>
                <a:latin typeface="Arial"/>
                <a:cs typeface="Arial"/>
              </a:rPr>
              <a:t>True to the concept</a:t>
            </a:r>
            <a:endParaRPr lang="en-US" sz="4000" dirty="0">
              <a:solidFill>
                <a:srgbClr val="00A6D6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25936" y="4550733"/>
            <a:ext cx="8928992" cy="4350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Arial"/>
                <a:cs typeface="Arial"/>
              </a:rPr>
              <a:t>During the 2014 Solar Decathlon, the Olympic Games of sustainable construction, the </a:t>
            </a:r>
            <a:r>
              <a:rPr lang="en-US" sz="2800" dirty="0" err="1">
                <a:latin typeface="Arial"/>
                <a:cs typeface="Arial"/>
              </a:rPr>
              <a:t>Prêt-a</a:t>
            </a:r>
            <a:r>
              <a:rPr lang="en-US" sz="2800" dirty="0">
                <a:latin typeface="Arial"/>
                <a:cs typeface="Arial"/>
              </a:rPr>
              <a:t>̀-</a:t>
            </a:r>
            <a:r>
              <a:rPr lang="en-US" sz="2800" dirty="0" err="1">
                <a:latin typeface="Arial"/>
                <a:cs typeface="Arial"/>
              </a:rPr>
              <a:t>Loger</a:t>
            </a:r>
            <a:r>
              <a:rPr lang="en-US" sz="2800" dirty="0">
                <a:latin typeface="Arial"/>
                <a:cs typeface="Arial"/>
              </a:rPr>
              <a:t> student team proved a resounding success in Versailles with their concept for making existing residential constructions energy-</a:t>
            </a:r>
            <a:r>
              <a:rPr lang="en-US" sz="2800" dirty="0" err="1">
                <a:latin typeface="Arial"/>
                <a:cs typeface="Arial"/>
              </a:rPr>
              <a:t>neutral.Design</a:t>
            </a:r>
            <a:r>
              <a:rPr lang="en-US" sz="2800" dirty="0">
                <a:latin typeface="Arial"/>
                <a:cs typeface="Arial"/>
              </a:rPr>
              <a:t> Manager </a:t>
            </a:r>
            <a:r>
              <a:rPr lang="en-US" sz="2800" dirty="0" err="1">
                <a:latin typeface="Arial"/>
                <a:cs typeface="Arial"/>
              </a:rPr>
              <a:t>Josien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Kruizinga</a:t>
            </a:r>
            <a:r>
              <a:rPr lang="en-US" sz="2800" dirty="0">
                <a:latin typeface="Arial"/>
                <a:cs typeface="Arial"/>
              </a:rPr>
              <a:t> and Construction Manager Tim Jonathan are proud of their performance, but they would like to see the concept be applied in practice: ‘It is time to put that enthusiasm into action.’ </a:t>
            </a:r>
          </a:p>
        </p:txBody>
      </p:sp>
    </p:spTree>
    <p:extLst>
      <p:ext uri="{BB962C8B-B14F-4D97-AF65-F5344CB8AC3E}">
        <p14:creationId xmlns:p14="http://schemas.microsoft.com/office/powerpoint/2010/main" val="315963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l-dri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04" y="268288"/>
            <a:ext cx="8853264" cy="85060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el-institut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6" y="221818"/>
            <a:ext cx="11473759" cy="83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8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el-faculty-institu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3" y="250448"/>
            <a:ext cx="12767097" cy="80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53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060" y="4545756"/>
            <a:ext cx="5853047" cy="393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192" y="1710410"/>
            <a:ext cx="3617965" cy="25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14769" y="4545756"/>
            <a:ext cx="2664296" cy="390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405" y="1708450"/>
            <a:ext cx="3843207" cy="25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572" y="1708450"/>
            <a:ext cx="3827520" cy="25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611" y="4516760"/>
            <a:ext cx="269942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253928" y="412304"/>
            <a:ext cx="10009112" cy="864095"/>
          </a:xfrm>
          <a:prstGeom prst="rect">
            <a:avLst/>
          </a:prstGeom>
        </p:spPr>
        <p:txBody>
          <a:bodyPr lIns="91425" tIns="45712" rIns="91425" bIns="45712"/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Working on grand challenges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489600"/>
            <a:ext cx="13199144" cy="104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122335" y="-34844"/>
            <a:ext cx="4752528" cy="10232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1749873" y="196280"/>
            <a:ext cx="96710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dirty="0" smtClean="0">
                <a:solidFill>
                  <a:srgbClr val="000000"/>
                </a:solidFill>
              </a:rPr>
              <a:t>Education</a:t>
            </a:r>
          </a:p>
        </p:txBody>
      </p:sp>
      <p:pic>
        <p:nvPicPr>
          <p:cNvPr id="7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4" y="8621217"/>
            <a:ext cx="1921953" cy="11839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2325937" y="484317"/>
            <a:ext cx="10441160" cy="72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Composition of student body 2013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78329434"/>
              </p:ext>
            </p:extLst>
          </p:nvPr>
        </p:nvGraphicFramePr>
        <p:xfrm>
          <a:off x="-338360" y="5092824"/>
          <a:ext cx="6335220" cy="420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78618182"/>
              </p:ext>
            </p:extLst>
          </p:nvPr>
        </p:nvGraphicFramePr>
        <p:xfrm>
          <a:off x="7438504" y="5092824"/>
          <a:ext cx="6300700" cy="420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27083705"/>
              </p:ext>
            </p:extLst>
          </p:nvPr>
        </p:nvGraphicFramePr>
        <p:xfrm>
          <a:off x="3622080" y="5020816"/>
          <a:ext cx="6163962" cy="4203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3988830696"/>
              </p:ext>
            </p:extLst>
          </p:nvPr>
        </p:nvGraphicFramePr>
        <p:xfrm>
          <a:off x="3622080" y="1564432"/>
          <a:ext cx="6264696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6382455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325937" y="484317"/>
            <a:ext cx="5616624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Online education</a:t>
            </a:r>
            <a:endParaRPr lang="en-US" dirty="0"/>
          </a:p>
        </p:txBody>
      </p:sp>
      <p:pic>
        <p:nvPicPr>
          <p:cNvPr id="2" name="Picture 1" descr="Screen Shot 2015-07-10 at 11.21.04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5" b="-547"/>
          <a:stretch/>
        </p:blipFill>
        <p:spPr>
          <a:xfrm>
            <a:off x="2480400" y="1458000"/>
            <a:ext cx="8884800" cy="7081200"/>
          </a:xfrm>
          <a:prstGeom prst="rect">
            <a:avLst/>
          </a:prstGeom>
          <a:ln>
            <a:noFill/>
          </a:ln>
          <a:effectLst>
            <a:outerShdw blurRad="111125" dist="38100" dir="2700000" algn="tl" rotWithShape="0">
              <a:schemeClr val="bg1">
                <a:lumMod val="65000"/>
                <a:alpha val="43000"/>
              </a:scheme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325936" y="8981256"/>
            <a:ext cx="1015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Online-</a:t>
            </a:r>
            <a:r>
              <a:rPr lang="en-US" sz="2800" dirty="0" err="1" smtClean="0">
                <a:latin typeface="Arial"/>
                <a:cs typeface="Arial"/>
              </a:rPr>
              <a:t>learning.tudelft.nl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897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0020" y="5308848"/>
            <a:ext cx="606860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2325936" y="484317"/>
            <a:ext cx="1108923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Tailoring for talented students </a:t>
            </a:r>
            <a:endParaRPr lang="en-US" dirty="0"/>
          </a:p>
        </p:txBody>
      </p:sp>
      <p:sp>
        <p:nvSpPr>
          <p:cNvPr id="13" name="Rectangle 11"/>
          <p:cNvSpPr txBox="1">
            <a:spLocks noChangeArrowheads="1"/>
          </p:cNvSpPr>
          <p:nvPr/>
        </p:nvSpPr>
        <p:spPr bwMode="auto">
          <a:xfrm>
            <a:off x="2376265" y="1924472"/>
            <a:ext cx="10678863" cy="316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6225" indent="-27622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8191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360488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1825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47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536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559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582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605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buSzPct val="110000"/>
            </a:pPr>
            <a:r>
              <a:rPr lang="nl-NL" dirty="0" smtClean="0"/>
              <a:t>15 Bachelor </a:t>
            </a:r>
            <a:r>
              <a:rPr lang="nl-NL" dirty="0" err="1" smtClean="0"/>
              <a:t>programmes</a:t>
            </a:r>
            <a:endParaRPr lang="nl-NL" dirty="0" smtClean="0"/>
          </a:p>
          <a:p>
            <a:pPr>
              <a:lnSpc>
                <a:spcPct val="110000"/>
              </a:lnSpc>
              <a:buSzPct val="110000"/>
            </a:pPr>
            <a:r>
              <a:rPr lang="nl-NL" dirty="0" smtClean="0"/>
              <a:t>30 Master </a:t>
            </a:r>
            <a:r>
              <a:rPr lang="nl-NL" dirty="0" err="1" smtClean="0"/>
              <a:t>programmes</a:t>
            </a:r>
            <a:endParaRPr lang="nl-NL" dirty="0" smtClean="0"/>
          </a:p>
          <a:p>
            <a:pPr>
              <a:lnSpc>
                <a:spcPct val="110000"/>
              </a:lnSpc>
              <a:buSzPct val="110000"/>
            </a:pPr>
            <a:r>
              <a:rPr lang="nl-NL" dirty="0" err="1" smtClean="0"/>
              <a:t>Graduate</a:t>
            </a:r>
            <a:r>
              <a:rPr lang="nl-NL" dirty="0" smtClean="0"/>
              <a:t> school</a:t>
            </a:r>
          </a:p>
          <a:p>
            <a:pPr>
              <a:lnSpc>
                <a:spcPct val="110000"/>
              </a:lnSpc>
              <a:buSzPct val="110000"/>
            </a:pPr>
            <a:r>
              <a:rPr lang="nl-NL" dirty="0" err="1" smtClean="0"/>
              <a:t>Honours</a:t>
            </a:r>
            <a:r>
              <a:rPr lang="nl-NL" dirty="0" smtClean="0"/>
              <a:t> </a:t>
            </a:r>
            <a:r>
              <a:rPr lang="nl-NL" dirty="0" err="1" smtClean="0"/>
              <a:t>Programme</a:t>
            </a:r>
            <a:r>
              <a:rPr lang="nl-NL" dirty="0" smtClean="0"/>
              <a:t> Delft: </a:t>
            </a:r>
            <a:r>
              <a:rPr lang="en-US" dirty="0">
                <a:sym typeface="Tahoma" charset="0"/>
              </a:rPr>
              <a:t>Courses, projects, internship and workshops (total 30 EC) on top of or blended with standard MSc curriculum (120 EC) for top 5% students</a:t>
            </a:r>
          </a:p>
          <a:p>
            <a:pPr>
              <a:lnSpc>
                <a:spcPct val="110000"/>
              </a:lnSpc>
              <a:buSzPct val="110000"/>
            </a:pPr>
            <a:endParaRPr lang="nl-NL" dirty="0" smtClean="0"/>
          </a:p>
          <a:p>
            <a:pPr lvl="1">
              <a:lnSpc>
                <a:spcPct val="110000"/>
              </a:lnSpc>
              <a:buSzPct val="110000"/>
            </a:pPr>
            <a:endParaRPr lang="nl-NL" dirty="0" smtClean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2325937" y="484317"/>
            <a:ext cx="5616624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D-dream projects</a:t>
            </a:r>
            <a:endParaRPr lang="en-US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2304257" y="1852464"/>
            <a:ext cx="10606855" cy="29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12" rIns="91425" bIns="45712">
            <a:spAutoFit/>
          </a:bodyPr>
          <a:lstStyle/>
          <a:p>
            <a:pPr>
              <a:lnSpc>
                <a:spcPct val="110000"/>
              </a:lnSpc>
            </a:pPr>
            <a:r>
              <a:rPr lang="nl-NL" sz="2800" b="1" dirty="0">
                <a:latin typeface="Arial"/>
                <a:cs typeface="Arial"/>
              </a:rPr>
              <a:t>Delft - Dream </a:t>
            </a:r>
            <a:r>
              <a:rPr lang="nl-NL" sz="2800" b="1" dirty="0" err="1">
                <a:latin typeface="Arial"/>
                <a:cs typeface="Arial"/>
              </a:rPr>
              <a:t>Realisation</a:t>
            </a:r>
            <a:r>
              <a:rPr lang="nl-NL" sz="2800" b="1" dirty="0">
                <a:latin typeface="Arial"/>
                <a:cs typeface="Arial"/>
              </a:rPr>
              <a:t> of </a:t>
            </a:r>
            <a:r>
              <a:rPr lang="nl-NL" sz="2800" b="1" dirty="0" err="1">
                <a:latin typeface="Arial"/>
                <a:cs typeface="Arial"/>
              </a:rPr>
              <a:t>Extremely</a:t>
            </a:r>
            <a:r>
              <a:rPr lang="nl-NL" sz="2800" b="1" dirty="0">
                <a:latin typeface="Arial"/>
                <a:cs typeface="Arial"/>
              </a:rPr>
              <a:t> Advanced </a:t>
            </a:r>
            <a:r>
              <a:rPr lang="nl-NL" sz="2800" b="1" dirty="0" smtClean="0">
                <a:latin typeface="Arial"/>
                <a:cs typeface="Arial"/>
              </a:rPr>
              <a:t/>
            </a:r>
            <a:br>
              <a:rPr lang="nl-NL" sz="2800" b="1" dirty="0" smtClean="0">
                <a:latin typeface="Arial"/>
                <a:cs typeface="Arial"/>
              </a:rPr>
            </a:br>
            <a:r>
              <a:rPr lang="nl-NL" sz="2800" b="1" dirty="0" smtClean="0">
                <a:latin typeface="Arial"/>
                <a:cs typeface="Arial"/>
              </a:rPr>
              <a:t>Machines </a:t>
            </a:r>
            <a:r>
              <a:rPr lang="nl-NL" sz="2800" b="1" dirty="0">
                <a:latin typeface="Arial"/>
                <a:cs typeface="Arial"/>
              </a:rPr>
              <a:t>(D-Dream Hall</a:t>
            </a:r>
            <a:r>
              <a:rPr lang="nl-NL" sz="2800" b="1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10000"/>
              </a:lnSpc>
            </a:pPr>
            <a:endParaRPr lang="nl-NL" sz="28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rgbClr val="00A6D6"/>
              </a:buClr>
              <a:buSzPct val="110000"/>
            </a:pPr>
            <a:r>
              <a:rPr lang="nl-NL" sz="2800" dirty="0" smtClean="0">
                <a:solidFill>
                  <a:srgbClr val="00A6D6"/>
                </a:solidFill>
                <a:latin typeface="Arial"/>
                <a:cs typeface="Arial"/>
              </a:rPr>
              <a:t>•</a:t>
            </a:r>
            <a:r>
              <a:rPr lang="nl-NL" sz="2800" dirty="0" smtClean="0">
                <a:latin typeface="Arial"/>
                <a:cs typeface="Arial"/>
              </a:rPr>
              <a:t> Student </a:t>
            </a:r>
            <a:r>
              <a:rPr lang="nl-NL" sz="2800" dirty="0">
                <a:latin typeface="Arial"/>
                <a:cs typeface="Arial"/>
              </a:rPr>
              <a:t>teams </a:t>
            </a:r>
            <a:r>
              <a:rPr lang="nl-NL" sz="2800" dirty="0" err="1">
                <a:latin typeface="Arial"/>
                <a:cs typeface="Arial"/>
              </a:rPr>
              <a:t>work</a:t>
            </a:r>
            <a:r>
              <a:rPr lang="nl-NL" sz="2800" dirty="0">
                <a:latin typeface="Arial"/>
                <a:cs typeface="Arial"/>
              </a:rPr>
              <a:t> on </a:t>
            </a:r>
            <a:r>
              <a:rPr lang="nl-NL" sz="2800" dirty="0" smtClean="0">
                <a:latin typeface="Arial"/>
                <a:cs typeface="Arial"/>
              </a:rPr>
              <a:t>engineering </a:t>
            </a:r>
            <a:r>
              <a:rPr lang="nl-NL" sz="2800" dirty="0" err="1" smtClean="0">
                <a:latin typeface="Arial"/>
                <a:cs typeface="Arial"/>
              </a:rPr>
              <a:t>challenges</a:t>
            </a:r>
            <a:endParaRPr lang="nl-NL" sz="28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rgbClr val="00A6D6"/>
              </a:buClr>
              <a:buSzPct val="110000"/>
            </a:pPr>
            <a:r>
              <a:rPr lang="nl-NL" sz="2800" dirty="0" smtClean="0">
                <a:solidFill>
                  <a:srgbClr val="00A6D6"/>
                </a:solidFill>
                <a:latin typeface="Arial"/>
                <a:cs typeface="Arial"/>
              </a:rPr>
              <a:t>•</a:t>
            </a:r>
            <a:r>
              <a:rPr lang="nl-NL" sz="2800" dirty="0" smtClean="0">
                <a:latin typeface="Arial"/>
                <a:cs typeface="Arial"/>
              </a:rPr>
              <a:t> 12 </a:t>
            </a:r>
            <a:r>
              <a:rPr lang="nl-NL" sz="2800" dirty="0">
                <a:latin typeface="Arial"/>
                <a:cs typeface="Arial"/>
              </a:rPr>
              <a:t>Dream teams </a:t>
            </a:r>
            <a:r>
              <a:rPr lang="nl-NL" sz="2800" dirty="0" err="1">
                <a:latin typeface="Arial"/>
                <a:cs typeface="Arial"/>
              </a:rPr>
              <a:t>mobilize</a:t>
            </a:r>
            <a:r>
              <a:rPr lang="nl-NL" sz="2800" dirty="0">
                <a:latin typeface="Arial"/>
                <a:cs typeface="Arial"/>
              </a:rPr>
              <a:t> 700 </a:t>
            </a:r>
            <a:r>
              <a:rPr lang="nl-NL" sz="2800" dirty="0" err="1">
                <a:latin typeface="Arial"/>
                <a:cs typeface="Arial"/>
              </a:rPr>
              <a:t>students</a:t>
            </a:r>
            <a:endParaRPr lang="nl-NL" sz="2800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buClr>
                <a:srgbClr val="00A6D6"/>
              </a:buClr>
              <a:buSzPct val="110000"/>
            </a:pPr>
            <a:r>
              <a:rPr lang="nl-NL" sz="2800" dirty="0" smtClean="0">
                <a:solidFill>
                  <a:srgbClr val="00A6D6"/>
                </a:solidFill>
                <a:latin typeface="Arial"/>
                <a:cs typeface="Arial"/>
              </a:rPr>
              <a:t>• </a:t>
            </a:r>
            <a:r>
              <a:rPr lang="nl-NL" sz="2800" dirty="0" smtClean="0">
                <a:latin typeface="Arial"/>
                <a:cs typeface="Arial"/>
              </a:rPr>
              <a:t>High </a:t>
            </a:r>
            <a:r>
              <a:rPr lang="nl-NL" sz="2800" dirty="0" err="1">
                <a:latin typeface="Arial"/>
                <a:cs typeface="Arial"/>
              </a:rPr>
              <a:t>visibility</a:t>
            </a:r>
            <a:r>
              <a:rPr lang="nl-NL" sz="2800" dirty="0">
                <a:latin typeface="Arial"/>
                <a:cs typeface="Arial"/>
              </a:rPr>
              <a:t>, </a:t>
            </a:r>
            <a:r>
              <a:rPr lang="nl-NL" sz="2800" dirty="0" err="1">
                <a:latin typeface="Arial"/>
                <a:cs typeface="Arial"/>
              </a:rPr>
              <a:t>great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motivator</a:t>
            </a:r>
            <a:endParaRPr lang="nl-NL" sz="2800" dirty="0"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 bwMode="auto">
          <a:xfrm>
            <a:off x="2325936" y="484317"/>
            <a:ext cx="14113567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D-dream projects – </a:t>
            </a:r>
            <a:r>
              <a:rPr lang="en-US" dirty="0" err="1" smtClean="0"/>
              <a:t>Nuon</a:t>
            </a:r>
            <a:r>
              <a:rPr lang="en-US" dirty="0" smtClean="0"/>
              <a:t> Solar Team</a:t>
            </a:r>
            <a:endParaRPr lang="en-US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325937" y="1852464"/>
            <a:ext cx="10369151" cy="19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12" rIns="91425" bIns="45712">
            <a:spAutoFit/>
          </a:bodyPr>
          <a:lstStyle/>
          <a:p>
            <a:pPr>
              <a:lnSpc>
                <a:spcPct val="110000"/>
              </a:lnSpc>
            </a:pPr>
            <a:r>
              <a:rPr lang="nl-NL" sz="2800" dirty="0" smtClean="0">
                <a:latin typeface="Arial"/>
                <a:cs typeface="Arial"/>
              </a:rPr>
              <a:t>The </a:t>
            </a:r>
            <a:r>
              <a:rPr lang="nl-NL" sz="2800" dirty="0">
                <a:latin typeface="Arial"/>
                <a:cs typeface="Arial"/>
              </a:rPr>
              <a:t>Nuon Solar Team </a:t>
            </a:r>
            <a:r>
              <a:rPr lang="nl-NL" sz="2800" dirty="0" err="1">
                <a:latin typeface="Arial"/>
                <a:cs typeface="Arial"/>
              </a:rPr>
              <a:t>participates</a:t>
            </a:r>
            <a:r>
              <a:rPr lang="nl-NL" sz="2800" dirty="0">
                <a:latin typeface="Arial"/>
                <a:cs typeface="Arial"/>
              </a:rPr>
              <a:t> in the </a:t>
            </a:r>
            <a:r>
              <a:rPr lang="nl-NL" sz="2800" dirty="0" err="1">
                <a:latin typeface="Arial"/>
                <a:cs typeface="Arial"/>
              </a:rPr>
              <a:t>two-yearly</a:t>
            </a:r>
            <a:r>
              <a:rPr lang="nl-NL" sz="2800" dirty="0">
                <a:latin typeface="Arial"/>
                <a:cs typeface="Arial"/>
              </a:rPr>
              <a:t> 3000 km World Solar Challenge Race </a:t>
            </a:r>
            <a:r>
              <a:rPr lang="nl-NL" sz="2800" dirty="0" err="1">
                <a:latin typeface="Arial"/>
                <a:cs typeface="Arial"/>
              </a:rPr>
              <a:t>from</a:t>
            </a:r>
            <a:r>
              <a:rPr lang="nl-NL" sz="2800" dirty="0">
                <a:latin typeface="Arial"/>
                <a:cs typeface="Arial"/>
              </a:rPr>
              <a:t> Darwin </a:t>
            </a:r>
            <a:r>
              <a:rPr lang="nl-NL" sz="2800" dirty="0" err="1">
                <a:latin typeface="Arial"/>
                <a:cs typeface="Arial"/>
              </a:rPr>
              <a:t>to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smtClean="0">
                <a:latin typeface="Arial"/>
                <a:cs typeface="Arial"/>
              </a:rPr>
              <a:t>Adelaide</a:t>
            </a:r>
          </a:p>
          <a:p>
            <a:pPr>
              <a:lnSpc>
                <a:spcPct val="110000"/>
              </a:lnSpc>
            </a:pPr>
            <a:r>
              <a:rPr lang="nl-NL" sz="2800" dirty="0" smtClean="0">
                <a:solidFill>
                  <a:srgbClr val="00A6D6"/>
                </a:solidFill>
                <a:latin typeface="Arial"/>
                <a:cs typeface="Arial"/>
              </a:rPr>
              <a:t>• </a:t>
            </a:r>
            <a:r>
              <a:rPr lang="nl-NL" sz="2800" dirty="0" smtClean="0">
                <a:latin typeface="Arial"/>
                <a:cs typeface="Arial"/>
              </a:rPr>
              <a:t>1st </a:t>
            </a:r>
            <a:r>
              <a:rPr lang="nl-NL" sz="2800" dirty="0" err="1">
                <a:latin typeface="Arial"/>
                <a:cs typeface="Arial"/>
              </a:rPr>
              <a:t>place</a:t>
            </a:r>
            <a:r>
              <a:rPr lang="nl-NL" sz="2800" dirty="0">
                <a:latin typeface="Arial"/>
                <a:cs typeface="Arial"/>
              </a:rPr>
              <a:t> 2001, 2003, 2005, 2007 </a:t>
            </a:r>
            <a:r>
              <a:rPr lang="nl-NL" sz="2800" dirty="0" err="1">
                <a:latin typeface="Arial"/>
                <a:cs typeface="Arial"/>
              </a:rPr>
              <a:t>and</a:t>
            </a:r>
            <a:r>
              <a:rPr lang="nl-NL" sz="2800" dirty="0">
                <a:latin typeface="Arial"/>
                <a:cs typeface="Arial"/>
              </a:rPr>
              <a:t> 2013</a:t>
            </a:r>
          </a:p>
          <a:p>
            <a:pPr>
              <a:lnSpc>
                <a:spcPct val="110000"/>
              </a:lnSpc>
              <a:buClr>
                <a:srgbClr val="00A6D6"/>
              </a:buClr>
              <a:buSzPct val="110000"/>
            </a:pPr>
            <a:r>
              <a:rPr lang="nl-NL" sz="2800" dirty="0" smtClean="0">
                <a:solidFill>
                  <a:srgbClr val="00A6D6"/>
                </a:solidFill>
                <a:latin typeface="Arial"/>
                <a:cs typeface="Arial"/>
              </a:rPr>
              <a:t>• </a:t>
            </a:r>
            <a:r>
              <a:rPr lang="nl-NL" sz="2800" dirty="0" smtClean="0">
                <a:latin typeface="Arial"/>
                <a:cs typeface="Arial"/>
              </a:rPr>
              <a:t>2nd </a:t>
            </a:r>
            <a:r>
              <a:rPr lang="nl-NL" sz="2800" dirty="0" err="1">
                <a:latin typeface="Arial"/>
                <a:cs typeface="Arial"/>
              </a:rPr>
              <a:t>place</a:t>
            </a:r>
            <a:r>
              <a:rPr lang="nl-NL" sz="2800" dirty="0">
                <a:latin typeface="Arial"/>
                <a:cs typeface="Arial"/>
              </a:rPr>
              <a:t> in 2009 </a:t>
            </a:r>
            <a:r>
              <a:rPr lang="nl-NL" sz="2800" dirty="0" err="1">
                <a:latin typeface="Arial"/>
                <a:cs typeface="Arial"/>
              </a:rPr>
              <a:t>and</a:t>
            </a:r>
            <a:r>
              <a:rPr lang="nl-NL" sz="2800" dirty="0">
                <a:latin typeface="Arial"/>
                <a:cs typeface="Arial"/>
              </a:rPr>
              <a:t> 2011</a:t>
            </a:r>
          </a:p>
        </p:txBody>
      </p:sp>
      <p:pic>
        <p:nvPicPr>
          <p:cNvPr id="4" name="Picture 23" descr="http://additivemanufacturing.com/wp-content/uploads/2013/10/AM_Nuna7-Hans-Peter-van-Velthoven-2_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9952" y="4300736"/>
            <a:ext cx="9434073" cy="502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2325936" y="1909951"/>
            <a:ext cx="10462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2800" dirty="0" smtClean="0">
                <a:latin typeface="Arial"/>
                <a:cs typeface="Arial"/>
              </a:rPr>
              <a:t>How </a:t>
            </a:r>
            <a:r>
              <a:rPr lang="nl-NL" sz="2800" dirty="0" err="1">
                <a:latin typeface="Arial"/>
                <a:cs typeface="Arial"/>
              </a:rPr>
              <a:t>fast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can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you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 smtClean="0">
                <a:latin typeface="Arial"/>
                <a:cs typeface="Arial"/>
              </a:rPr>
              <a:t>actually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smtClean="0">
                <a:latin typeface="Arial"/>
                <a:cs typeface="Arial"/>
              </a:rPr>
              <a:t>go </a:t>
            </a:r>
            <a:r>
              <a:rPr lang="nl-NL" sz="2800" dirty="0" err="1">
                <a:latin typeface="Arial"/>
                <a:cs typeface="Arial"/>
              </a:rPr>
              <a:t>by</a:t>
            </a:r>
            <a:r>
              <a:rPr lang="nl-NL" sz="2800" dirty="0">
                <a:latin typeface="Arial"/>
                <a:cs typeface="Arial"/>
              </a:rPr>
              <a:t> bike?</a:t>
            </a:r>
          </a:p>
          <a:p>
            <a:pPr lvl="0"/>
            <a:r>
              <a:rPr lang="nl-NL" sz="2800" dirty="0" err="1">
                <a:latin typeface="Arial"/>
                <a:cs typeface="Arial"/>
              </a:rPr>
              <a:t>Students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from</a:t>
            </a:r>
            <a:r>
              <a:rPr lang="nl-NL" sz="2800" dirty="0">
                <a:latin typeface="Arial"/>
                <a:cs typeface="Arial"/>
              </a:rPr>
              <a:t> TU Delft </a:t>
            </a:r>
            <a:r>
              <a:rPr lang="nl-NL" sz="2800" dirty="0" err="1">
                <a:latin typeface="Arial"/>
                <a:cs typeface="Arial"/>
              </a:rPr>
              <a:t>hold</a:t>
            </a:r>
            <a:r>
              <a:rPr lang="nl-NL" sz="2800" dirty="0">
                <a:latin typeface="Arial"/>
                <a:cs typeface="Arial"/>
              </a:rPr>
              <a:t> the </a:t>
            </a:r>
            <a:r>
              <a:rPr lang="nl-NL" sz="2800" dirty="0" err="1">
                <a:latin typeface="Arial"/>
                <a:cs typeface="Arial"/>
              </a:rPr>
              <a:t>world</a:t>
            </a:r>
            <a:r>
              <a:rPr lang="nl-NL" sz="2800" dirty="0">
                <a:latin typeface="Arial"/>
                <a:cs typeface="Arial"/>
              </a:rPr>
              <a:t> record </a:t>
            </a:r>
            <a:r>
              <a:rPr lang="nl-NL" sz="2800" dirty="0" err="1">
                <a:latin typeface="Arial"/>
                <a:cs typeface="Arial"/>
              </a:rPr>
              <a:t>with</a:t>
            </a:r>
            <a:r>
              <a:rPr lang="nl-NL" sz="2800" dirty="0">
                <a:latin typeface="Arial"/>
                <a:cs typeface="Arial"/>
              </a:rPr>
              <a:t> 133,86 km/h </a:t>
            </a:r>
            <a:r>
              <a:rPr lang="nl-NL" sz="2800" dirty="0" err="1">
                <a:latin typeface="Arial"/>
                <a:cs typeface="Arial"/>
              </a:rPr>
              <a:t>and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aim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to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also</a:t>
            </a:r>
            <a:r>
              <a:rPr lang="nl-NL" sz="2800" dirty="0">
                <a:latin typeface="Arial"/>
                <a:cs typeface="Arial"/>
              </a:rPr>
              <a:t> claim the </a:t>
            </a:r>
            <a:r>
              <a:rPr lang="nl-NL" sz="2800" dirty="0" err="1">
                <a:latin typeface="Arial"/>
                <a:cs typeface="Arial"/>
              </a:rPr>
              <a:t>female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and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hour</a:t>
            </a:r>
            <a:r>
              <a:rPr lang="nl-NL" sz="2800" dirty="0">
                <a:latin typeface="Arial"/>
                <a:cs typeface="Arial"/>
              </a:rPr>
              <a:t> records.</a:t>
            </a:r>
          </a:p>
          <a:p>
            <a:pPr lvl="0"/>
            <a:endParaRPr lang="en-GB" sz="2800" dirty="0">
              <a:latin typeface="Arial"/>
              <a:cs typeface="Arial"/>
            </a:endParaRPr>
          </a:p>
          <a:p>
            <a:pPr lvl="0"/>
            <a:endParaRPr lang="nl-NL" sz="2800" dirty="0"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325937" y="484314"/>
            <a:ext cx="10009112" cy="151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551" indent="-1217551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551" indent="-121755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551" indent="-121755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551" indent="-121755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551" indent="-121755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316" indent="-1219118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513" indent="-1219118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708" indent="-1219118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9904" indent="-1219118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kern="0" dirty="0" smtClean="0"/>
              <a:t>D-dream projects - Delft Fast Bike</a:t>
            </a:r>
            <a:endParaRPr lang="en-US" kern="0" dirty="0"/>
          </a:p>
        </p:txBody>
      </p:sp>
      <p:pic>
        <p:nvPicPr>
          <p:cNvPr id="2" name="Picture 1" descr="090713JE5999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355" y="3580656"/>
            <a:ext cx="8401533" cy="57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2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D-dream projects - </a:t>
            </a:r>
            <a:r>
              <a:rPr lang="en-US" dirty="0" err="1" smtClean="0"/>
              <a:t>Stratos</a:t>
            </a:r>
            <a:endParaRPr lang="en-US" dirty="0"/>
          </a:p>
        </p:txBody>
      </p:sp>
      <p:pic>
        <p:nvPicPr>
          <p:cNvPr id="6" name="Picture 21" descr="De lanceerinrichting met de Stratos II, klaar voor de recordpoging.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6767" y="3940696"/>
            <a:ext cx="8058081" cy="538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/>
          <p:nvPr/>
        </p:nvSpPr>
        <p:spPr>
          <a:xfrm>
            <a:off x="2325936" y="1924472"/>
            <a:ext cx="9035207" cy="1384978"/>
          </a:xfrm>
          <a:prstGeom prst="rect">
            <a:avLst/>
          </a:prstGeom>
        </p:spPr>
        <p:txBody>
          <a:bodyPr wrap="square" lIns="91425" tIns="45712" rIns="91425" bIns="45712">
            <a:spAutoFit/>
          </a:bodyPr>
          <a:lstStyle/>
          <a:p>
            <a:r>
              <a:rPr lang="nl-NL" sz="2800" dirty="0" err="1" smtClean="0">
                <a:latin typeface="Arial"/>
                <a:cs typeface="Arial"/>
              </a:rPr>
              <a:t>Stratos</a:t>
            </a:r>
            <a:r>
              <a:rPr lang="nl-NL" sz="2800" dirty="0" smtClean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broke</a:t>
            </a:r>
            <a:r>
              <a:rPr lang="nl-NL" sz="2800" dirty="0">
                <a:latin typeface="Arial"/>
                <a:cs typeface="Arial"/>
              </a:rPr>
              <a:t> the European </a:t>
            </a:r>
            <a:r>
              <a:rPr lang="nl-NL" sz="2800" dirty="0" err="1">
                <a:latin typeface="Arial"/>
                <a:cs typeface="Arial"/>
              </a:rPr>
              <a:t>height</a:t>
            </a:r>
            <a:r>
              <a:rPr lang="nl-NL" sz="2800" dirty="0">
                <a:latin typeface="Arial"/>
                <a:cs typeface="Arial"/>
              </a:rPr>
              <a:t> record </a:t>
            </a:r>
            <a:r>
              <a:rPr lang="nl-NL" sz="2800" dirty="0" err="1">
                <a:latin typeface="Arial"/>
                <a:cs typeface="Arial"/>
              </a:rPr>
              <a:t>for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experimental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rockets</a:t>
            </a:r>
            <a:r>
              <a:rPr lang="nl-NL" sz="2800" dirty="0">
                <a:latin typeface="Arial"/>
                <a:cs typeface="Arial"/>
              </a:rPr>
              <a:t> (12.7 km). </a:t>
            </a:r>
            <a:r>
              <a:rPr lang="nl-NL" sz="2800" dirty="0" err="1">
                <a:latin typeface="Arial"/>
                <a:cs typeface="Arial"/>
              </a:rPr>
              <a:t>They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aim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for</a:t>
            </a:r>
            <a:r>
              <a:rPr lang="nl-NL" sz="2800" dirty="0">
                <a:latin typeface="Arial"/>
                <a:cs typeface="Arial"/>
              </a:rPr>
              <a:t> the </a:t>
            </a:r>
            <a:r>
              <a:rPr lang="nl-NL" sz="2800" dirty="0" err="1">
                <a:latin typeface="Arial"/>
                <a:cs typeface="Arial"/>
              </a:rPr>
              <a:t>edge</a:t>
            </a:r>
            <a:r>
              <a:rPr lang="nl-NL" sz="2800" dirty="0">
                <a:latin typeface="Arial"/>
                <a:cs typeface="Arial"/>
              </a:rPr>
              <a:t> of </a:t>
            </a:r>
            <a:r>
              <a:rPr lang="nl-NL" sz="2800" dirty="0" err="1">
                <a:latin typeface="Arial"/>
                <a:cs typeface="Arial"/>
              </a:rPr>
              <a:t>space</a:t>
            </a:r>
            <a:r>
              <a:rPr lang="nl-NL" sz="2800" dirty="0">
                <a:latin typeface="Arial"/>
                <a:cs typeface="Arial"/>
              </a:rPr>
              <a:t> in the </a:t>
            </a:r>
            <a:r>
              <a:rPr lang="nl-NL" sz="2800" dirty="0" err="1">
                <a:latin typeface="Arial"/>
                <a:cs typeface="Arial"/>
              </a:rPr>
              <a:t>near</a:t>
            </a:r>
            <a:r>
              <a:rPr lang="nl-NL" sz="2800" dirty="0">
                <a:latin typeface="Arial"/>
                <a:cs typeface="Arial"/>
              </a:rPr>
              <a:t> </a:t>
            </a:r>
            <a:r>
              <a:rPr lang="nl-NL" sz="2800" dirty="0" err="1">
                <a:latin typeface="Arial"/>
                <a:cs typeface="Arial"/>
              </a:rPr>
              <a:t>future</a:t>
            </a:r>
            <a:r>
              <a:rPr lang="nl-NL" sz="2800" dirty="0">
                <a:latin typeface="Arial"/>
                <a:cs typeface="Arial"/>
              </a:rPr>
              <a:t> (100 km)</a:t>
            </a:r>
          </a:p>
        </p:txBody>
      </p:sp>
    </p:spTree>
    <p:extLst>
      <p:ext uri="{BB962C8B-B14F-4D97-AF65-F5344CB8AC3E}">
        <p14:creationId xmlns:p14="http://schemas.microsoft.com/office/powerpoint/2010/main" val="775166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8897" y="-19743"/>
            <a:ext cx="13213510" cy="991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-122333" y="-91750"/>
            <a:ext cx="6048673" cy="10232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1749873" y="139374"/>
            <a:ext cx="96710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dirty="0" err="1" smtClean="0">
                <a:solidFill>
                  <a:srgbClr val="000000"/>
                </a:solidFill>
              </a:rPr>
              <a:t>Valorisation</a:t>
            </a:r>
            <a:endParaRPr lang="en-US" altLang="nl-NL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325937" y="484317"/>
            <a:ext cx="5616624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err="1" smtClean="0"/>
              <a:t>Yes!Delft</a:t>
            </a:r>
            <a:endParaRPr lang="en-US" dirty="0"/>
          </a:p>
        </p:txBody>
      </p:sp>
      <p:sp>
        <p:nvSpPr>
          <p:cNvPr id="7" name="Rectangle 11"/>
          <p:cNvSpPr txBox="1">
            <a:spLocks noChangeArrowheads="1"/>
          </p:cNvSpPr>
          <p:nvPr/>
        </p:nvSpPr>
        <p:spPr bwMode="auto">
          <a:xfrm>
            <a:off x="2397944" y="1852465"/>
            <a:ext cx="1000911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6225" indent="-27622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8191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360488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1825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47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536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559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582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605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nl-NL" b="1" dirty="0" smtClean="0"/>
              <a:t>As per 2015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159 </a:t>
            </a:r>
            <a:r>
              <a:rPr lang="en-US" dirty="0">
                <a:sym typeface="Tahoma" charset="0"/>
              </a:rPr>
              <a:t>companies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1000+ </a:t>
            </a:r>
            <a:r>
              <a:rPr lang="en-US" dirty="0">
                <a:sym typeface="Tahoma" charset="0"/>
              </a:rPr>
              <a:t>employment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EUR 130 </a:t>
            </a:r>
            <a:r>
              <a:rPr lang="en-US" dirty="0">
                <a:sym typeface="Tahoma" charset="0"/>
              </a:rPr>
              <a:t>Million invested capital 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EUR 97 </a:t>
            </a:r>
            <a:r>
              <a:rPr lang="en-US" dirty="0">
                <a:sym typeface="Tahoma" charset="0"/>
              </a:rPr>
              <a:t>Million generated </a:t>
            </a:r>
            <a:r>
              <a:rPr lang="en-US" dirty="0" smtClean="0">
                <a:sym typeface="Tahoma" charset="0"/>
              </a:rPr>
              <a:t>revenue</a:t>
            </a:r>
            <a:endParaRPr lang="en-US" dirty="0">
              <a:sym typeface="Tahoma" charset="0"/>
            </a:endParaRPr>
          </a:p>
        </p:txBody>
      </p:sp>
      <p:pic>
        <p:nvPicPr>
          <p:cNvPr id="2" name="Picture 1" descr="YES!Delft Incubator (4)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8668" y="4540733"/>
            <a:ext cx="6612749" cy="4800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idx="1"/>
          </p:nvPr>
        </p:nvSpPr>
        <p:spPr>
          <a:xfrm>
            <a:off x="2356736" y="1996480"/>
            <a:ext cx="10009188" cy="5572124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Our mission </a:t>
            </a:r>
            <a:r>
              <a:rPr lang="en-US" b="1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is</a:t>
            </a:r>
            <a:endParaRPr lang="en-US" b="1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to </a:t>
            </a:r>
            <a:r>
              <a:rPr lang="en-US" dirty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explore the frontiers of the engineering </a:t>
            </a:r>
            <a:r>
              <a:rPr lang="en-US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sciences</a:t>
            </a:r>
            <a:endParaRPr lang="en-US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to </a:t>
            </a:r>
            <a:r>
              <a:rPr lang="en-US" dirty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solve societal </a:t>
            </a:r>
            <a:r>
              <a:rPr lang="en-US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challenges</a:t>
            </a:r>
            <a:endParaRPr lang="en-US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to </a:t>
            </a:r>
            <a:r>
              <a:rPr lang="en-US" dirty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support a competitive and sustainable economy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 smtClean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  <a:sym typeface="Tahoma" charset="0"/>
              </a:rPr>
              <a:t>through</a:t>
            </a:r>
            <a:endParaRPr lang="en-US" b="1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  <a:sym typeface="Tahoma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excellent </a:t>
            </a:r>
            <a:r>
              <a:rPr lang="en-US" dirty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creative </a:t>
            </a:r>
            <a:r>
              <a:rPr lang="en-US" dirty="0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research</a:t>
            </a:r>
            <a:endParaRPr lang="en-US" dirty="0"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Tahoma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science</a:t>
            </a:r>
            <a:r>
              <a:rPr lang="en-US" dirty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, engineering and design in one </a:t>
            </a:r>
            <a:r>
              <a:rPr lang="en-US" dirty="0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approach</a:t>
            </a:r>
            <a:endParaRPr lang="en-US" dirty="0"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Tahoma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excellent education</a:t>
            </a:r>
            <a:endParaRPr lang="en-US" dirty="0">
              <a:latin typeface="Arial" panose="020B0604020202020204" pitchFamily="34" charset="0"/>
              <a:ea typeface="ヒラギノ角ゴ ProN W3" charset="0"/>
              <a:cs typeface="Arial" panose="020B0604020202020204" pitchFamily="34" charset="0"/>
              <a:sym typeface="Tahoma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valorisation</a:t>
            </a:r>
            <a:r>
              <a:rPr lang="en-US" dirty="0">
                <a:latin typeface="Arial" panose="020B0604020202020204" pitchFamily="34" charset="0"/>
                <a:ea typeface="ヒラギノ角ゴ ProN W3" charset="0"/>
                <a:cs typeface="Arial" panose="020B0604020202020204" pitchFamily="34" charset="0"/>
                <a:sym typeface="Tahoma" charset="0"/>
              </a:rPr>
              <a:t>, spin through, spin out</a:t>
            </a:r>
            <a:endParaRPr lang="en-US" dirty="0">
              <a:latin typeface="Arial" panose="020B0604020202020204" pitchFamily="34" charset="0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TU Delft 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84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Research facilities</a:t>
            </a:r>
            <a:endParaRPr lang="en-US" dirty="0"/>
          </a:p>
        </p:txBody>
      </p:sp>
      <p:sp>
        <p:nvSpPr>
          <p:cNvPr id="18" name="Rectangle 11"/>
          <p:cNvSpPr txBox="1">
            <a:spLocks noChangeArrowheads="1"/>
          </p:cNvSpPr>
          <p:nvPr/>
        </p:nvSpPr>
        <p:spPr bwMode="auto">
          <a:xfrm>
            <a:off x="2397945" y="1835654"/>
            <a:ext cx="9433047" cy="354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6225" indent="-27622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Char char="•"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8191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360488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rgbClr val="00A6D6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1825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4750" indent="-269875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536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5596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582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6055" indent="-270929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High-voltage engineering laboratory</a:t>
            </a:r>
            <a:endParaRPr lang="en-US" dirty="0">
              <a:sym typeface="Tahoma" charset="0"/>
            </a:endParaRP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Cleanroom (DIMES)</a:t>
            </a:r>
            <a:endParaRPr lang="en-US" dirty="0">
              <a:sym typeface="Tahoma" charset="0"/>
            </a:endParaRP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Wind tunnels</a:t>
            </a:r>
            <a:endParaRPr lang="en-US" dirty="0">
              <a:sym typeface="Tahoma" charset="0"/>
            </a:endParaRP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Water basins for coastal and marine research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Experimental Nuclear Reactor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Aerospace facilities (e.g. </a:t>
            </a:r>
            <a:r>
              <a:rPr lang="en-US" dirty="0" err="1" smtClean="0">
                <a:sym typeface="Tahoma" charset="0"/>
              </a:rPr>
              <a:t>jetplane</a:t>
            </a:r>
            <a:r>
              <a:rPr lang="en-US" dirty="0" smtClean="0">
                <a:sym typeface="Tahoma" charset="0"/>
              </a:rPr>
              <a:t>, flight simulator)</a:t>
            </a:r>
          </a:p>
          <a:p>
            <a:pPr>
              <a:lnSpc>
                <a:spcPct val="110000"/>
              </a:lnSpc>
              <a:buSzPct val="110000"/>
            </a:pPr>
            <a:r>
              <a:rPr lang="en-US" dirty="0" smtClean="0">
                <a:sym typeface="Tahoma" charset="0"/>
              </a:rPr>
              <a:t>Radar and telecommunication test facilities</a:t>
            </a:r>
            <a:endParaRPr lang="en-US" dirty="0">
              <a:sym typeface="Tahoma" charset="0"/>
            </a:endParaRPr>
          </a:p>
        </p:txBody>
      </p:sp>
      <p:pic>
        <p:nvPicPr>
          <p:cNvPr id="2" name="Picture 1" descr="IMG_8296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0512" y="5524281"/>
            <a:ext cx="5184000" cy="3817015"/>
          </a:xfrm>
          <a:prstGeom prst="rect">
            <a:avLst/>
          </a:prstGeom>
        </p:spPr>
      </p:pic>
      <p:pic>
        <p:nvPicPr>
          <p:cNvPr id="3" name="Picture 2" descr="IMG_1467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0480" y="5525757"/>
            <a:ext cx="4752000" cy="381553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741764" y="-1747011"/>
            <a:ext cx="10182225" cy="1770064"/>
          </a:xfrm>
        </p:spPr>
        <p:txBody>
          <a:bodyPr/>
          <a:lstStyle/>
          <a:p>
            <a:pPr marL="1218993" indent="-1218993">
              <a:defRPr/>
            </a:pPr>
            <a:r>
              <a:rPr lang="en-US" altLang="nl-NL" dirty="0">
                <a:latin typeface="+mn-lt"/>
                <a:ea typeface="ＭＳ Ｐゴシック" charset="-128"/>
                <a:cs typeface="ＭＳ Ｐゴシック" charset="-128"/>
              </a:rPr>
              <a:t>A lively campus</a:t>
            </a:r>
          </a:p>
        </p:txBody>
      </p:sp>
      <p:pic>
        <p:nvPicPr>
          <p:cNvPr id="2765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" y="-6644476"/>
            <a:ext cx="13004800" cy="197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-122333" y="-91750"/>
            <a:ext cx="6048673" cy="10232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 defTabSz="914260" eaLnBrk="0" hangingPunct="0"/>
            <a:endParaRPr lang="en-US" sz="24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1749873" y="139374"/>
            <a:ext cx="96710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pPr marL="0" indent="0">
              <a:defRPr/>
            </a:pPr>
            <a:r>
              <a:rPr lang="en-US" altLang="nl-NL" dirty="0" smtClean="0">
                <a:solidFill>
                  <a:srgbClr val="000000"/>
                </a:solidFill>
              </a:rPr>
              <a:t>A living campus</a:t>
            </a:r>
          </a:p>
        </p:txBody>
      </p:sp>
      <p:pic>
        <p:nvPicPr>
          <p:cNvPr id="6" name="Picture 3" descr="TU_P5#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54" y="8621217"/>
            <a:ext cx="1921953" cy="11839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met pijl 13"/>
          <p:cNvCxnSpPr>
            <a:cxnSpLocks noChangeShapeType="1"/>
          </p:cNvCxnSpPr>
          <p:nvPr/>
        </p:nvCxnSpPr>
        <p:spPr bwMode="auto">
          <a:xfrm flipH="1">
            <a:off x="9022780" y="3507927"/>
            <a:ext cx="863600" cy="576262"/>
          </a:xfrm>
          <a:prstGeom prst="straightConnector1">
            <a:avLst/>
          </a:prstGeom>
          <a:noFill/>
          <a:ln w="38100">
            <a:solidFill>
              <a:srgbClr val="001D4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5" name="Grafiek 14"/>
          <p:cNvGraphicFramePr/>
          <p:nvPr>
            <p:extLst>
              <p:ext uri="{D42A27DB-BD31-4B8C-83A1-F6EECF244321}">
                <p14:modId xmlns:p14="http://schemas.microsoft.com/office/powerpoint/2010/main" val="738726976"/>
              </p:ext>
            </p:extLst>
          </p:nvPr>
        </p:nvGraphicFramePr>
        <p:xfrm>
          <a:off x="957784" y="5236840"/>
          <a:ext cx="626469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Grafiek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51296"/>
              </p:ext>
            </p:extLst>
          </p:nvPr>
        </p:nvGraphicFramePr>
        <p:xfrm>
          <a:off x="957784" y="1564433"/>
          <a:ext cx="6264695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Grafiek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326287"/>
              </p:ext>
            </p:extLst>
          </p:nvPr>
        </p:nvGraphicFramePr>
        <p:xfrm>
          <a:off x="7582519" y="1564433"/>
          <a:ext cx="4608512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Grafiek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313565"/>
              </p:ext>
            </p:extLst>
          </p:nvPr>
        </p:nvGraphicFramePr>
        <p:xfrm>
          <a:off x="7582519" y="5236840"/>
          <a:ext cx="4572001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 bwMode="auto">
          <a:xfrm>
            <a:off x="2325936" y="484317"/>
            <a:ext cx="13537505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Composition of Revenue and Expenditure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1301" y="1420416"/>
            <a:ext cx="11056034" cy="7480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TU Delft Strategy &amp;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37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TU Delft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pic>
        <p:nvPicPr>
          <p:cNvPr id="3" name="Picture 2" descr="Untitled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517" y="-883840"/>
            <a:ext cx="17221885" cy="121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905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9" name="Afbeelding 7" descr="AdHsheet1 - (Managing) the European Campus - PDF for January 18, 2013-7.t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6367164" y="3218170"/>
            <a:ext cx="7129344" cy="497289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10" name="Ovaal 31"/>
          <p:cNvSpPr>
            <a:spLocks noChangeArrowheads="1"/>
          </p:cNvSpPr>
          <p:nvPr/>
        </p:nvSpPr>
        <p:spPr bwMode="auto">
          <a:xfrm>
            <a:off x="6488785" y="6578647"/>
            <a:ext cx="575966" cy="576217"/>
          </a:xfrm>
          <a:prstGeom prst="ellipse">
            <a:avLst/>
          </a:prstGeom>
          <a:noFill/>
          <a:ln w="2540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2673"/>
            <a:endParaRPr lang="nl-NL">
              <a:cs typeface="Arial" charset="0"/>
            </a:endParaRPr>
          </a:p>
        </p:txBody>
      </p:sp>
      <p:sp>
        <p:nvSpPr>
          <p:cNvPr id="29711" name="Ovaal 32"/>
          <p:cNvSpPr>
            <a:spLocks noChangeArrowheads="1"/>
          </p:cNvSpPr>
          <p:nvPr/>
        </p:nvSpPr>
        <p:spPr bwMode="auto">
          <a:xfrm>
            <a:off x="7136746" y="6650674"/>
            <a:ext cx="431974" cy="432163"/>
          </a:xfrm>
          <a:prstGeom prst="ellipse">
            <a:avLst/>
          </a:prstGeom>
          <a:noFill/>
          <a:ln w="2540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2673"/>
            <a:endParaRPr lang="nl-NL">
              <a:cs typeface="Arial" charset="0"/>
            </a:endParaRPr>
          </a:p>
        </p:txBody>
      </p:sp>
      <p:sp>
        <p:nvSpPr>
          <p:cNvPr id="29712" name="Ovaal 33"/>
          <p:cNvSpPr>
            <a:spLocks noChangeArrowheads="1"/>
          </p:cNvSpPr>
          <p:nvPr/>
        </p:nvSpPr>
        <p:spPr bwMode="auto">
          <a:xfrm>
            <a:off x="7280738" y="7298919"/>
            <a:ext cx="431974" cy="432163"/>
          </a:xfrm>
          <a:prstGeom prst="ellipse">
            <a:avLst/>
          </a:prstGeom>
          <a:noFill/>
          <a:ln w="25400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2673"/>
            <a:endParaRPr lang="nl-NL">
              <a:cs typeface="Arial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University Landscape The Netherlands</a:t>
            </a:r>
            <a:endParaRPr lang="en-US" dirty="0"/>
          </a:p>
        </p:txBody>
      </p:sp>
      <p:sp>
        <p:nvSpPr>
          <p:cNvPr id="2" name="Rechthoek 1"/>
          <p:cNvSpPr/>
          <p:nvPr/>
        </p:nvSpPr>
        <p:spPr>
          <a:xfrm>
            <a:off x="2325936" y="2052806"/>
            <a:ext cx="6502400" cy="24550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Research </a:t>
            </a: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universities</a:t>
            </a:r>
            <a:endParaRPr lang="nl-NL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240.000 </a:t>
            </a: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endParaRPr lang="nl-NL" sz="2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universities</a:t>
            </a: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Top 200</a:t>
            </a: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</a:t>
            </a: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leading</a:t>
            </a: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nl-NL" sz="2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l-NL" sz="28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2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</a:p>
        </p:txBody>
      </p:sp>
      <p:sp>
        <p:nvSpPr>
          <p:cNvPr id="3" name="Rechthoek 2"/>
          <p:cNvSpPr/>
          <p:nvPr/>
        </p:nvSpPr>
        <p:spPr>
          <a:xfrm>
            <a:off x="2325936" y="4861118"/>
            <a:ext cx="6502400" cy="198105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119">
              <a:lnSpc>
                <a:spcPct val="110000"/>
              </a:lnSpc>
              <a:defRPr/>
            </a:pPr>
            <a:r>
              <a:rPr lang="nl-NL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200 </a:t>
            </a:r>
            <a:r>
              <a:rPr lang="nl-NL" sz="28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universities</a:t>
            </a:r>
            <a:r>
              <a:rPr lang="nl-NL" sz="2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8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nl-NL" sz="28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Netherlands</a:t>
            </a:r>
          </a:p>
          <a:p>
            <a:pPr marL="342796" indent="-342796" defTabSz="914119">
              <a:lnSpc>
                <a:spcPct val="110000"/>
              </a:lnSpc>
              <a:buClr>
                <a:srgbClr val="00A6D6"/>
              </a:buClr>
              <a:buFont typeface="Arial"/>
              <a:buChar char="•"/>
              <a:defRPr/>
            </a:pPr>
            <a:r>
              <a:rPr lang="nl-NL" sz="28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Switserland</a:t>
            </a:r>
            <a:r>
              <a:rPr lang="nl-NL" sz="2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France</a:t>
            </a:r>
          </a:p>
        </p:txBody>
      </p:sp>
    </p:spTree>
    <p:extLst>
      <p:ext uri="{BB962C8B-B14F-4D97-AF65-F5344CB8AC3E}">
        <p14:creationId xmlns:p14="http://schemas.microsoft.com/office/powerpoint/2010/main" val="1172049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Joint research Centers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6542" y="1592180"/>
            <a:ext cx="11940514" cy="6957029"/>
            <a:chOff x="466542" y="1592180"/>
            <a:chExt cx="11940514" cy="6957029"/>
          </a:xfrm>
        </p:grpSpPr>
        <p:pic>
          <p:nvPicPr>
            <p:cNvPr id="40963" name="Picture 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20"/>
            <a:stretch/>
          </p:blipFill>
          <p:spPr bwMode="auto">
            <a:xfrm>
              <a:off x="466542" y="1592180"/>
              <a:ext cx="11940514" cy="6957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518624" y="6400001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Arial"/>
                  <a:cs typeface="Arial"/>
                </a:rPr>
                <a:t>TU Delft - </a:t>
              </a:r>
              <a:r>
                <a:rPr lang="en-US" sz="1200" b="1" dirty="0">
                  <a:latin typeface="Arial"/>
                  <a:cs typeface="Arial"/>
                </a:rPr>
                <a:t>V</a:t>
              </a:r>
              <a:r>
                <a:rPr lang="en-US" sz="1200" b="1" dirty="0" smtClean="0">
                  <a:latin typeface="Arial"/>
                  <a:cs typeface="Arial"/>
                </a:rPr>
                <a:t>ietnam</a:t>
              </a:r>
              <a:endParaRPr lang="en-US" sz="1200" b="1" dirty="0">
                <a:latin typeface="Arial"/>
                <a:cs typeface="Arial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9492828" y="5505822"/>
              <a:ext cx="0" cy="955154"/>
            </a:xfrm>
            <a:prstGeom prst="line">
              <a:avLst/>
            </a:prstGeom>
            <a:ln w="12700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9454728" y="5452864"/>
              <a:ext cx="79209" cy="792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/>
          <p:cNvGrpSpPr/>
          <p:nvPr/>
        </p:nvGrpSpPr>
        <p:grpSpPr>
          <a:xfrm>
            <a:off x="2389318" y="997715"/>
            <a:ext cx="9657698" cy="8703621"/>
            <a:chOff x="1461840" y="954161"/>
            <a:chExt cx="9945730" cy="8963199"/>
          </a:xfrm>
        </p:grpSpPr>
        <p:sp>
          <p:nvSpPr>
            <p:cNvPr id="5" name="Rechthoek 4"/>
            <p:cNvSpPr/>
            <p:nvPr/>
          </p:nvSpPr>
          <p:spPr bwMode="auto">
            <a:xfrm>
              <a:off x="1461840" y="954161"/>
              <a:ext cx="5984897" cy="672184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410" tIns="45705" rIns="91410" bIns="45705"/>
            <a:lstStyle/>
            <a:p>
              <a:pPr algn="ctr" defTabSz="914119">
                <a:defRPr/>
              </a:pPr>
              <a:endParaRPr lang="nl-NL"/>
            </a:p>
          </p:txBody>
        </p:sp>
        <p:pic>
          <p:nvPicPr>
            <p:cNvPr id="29700" name="Picture 5" descr="map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198" y="1230256"/>
              <a:ext cx="5718946" cy="6179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1" name="Rechthoek 3"/>
            <p:cNvSpPr>
              <a:spLocks noChangeArrowheads="1"/>
            </p:cNvSpPr>
            <p:nvPr/>
          </p:nvSpPr>
          <p:spPr bwMode="auto">
            <a:xfrm>
              <a:off x="6066235" y="5558546"/>
              <a:ext cx="156324" cy="1847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10" tIns="45705" rIns="91410" bIns="45705"/>
            <a:lstStyle/>
            <a:p>
              <a:pPr algn="ctr" defTabSz="912673"/>
              <a:endParaRPr lang="nl-NL">
                <a:cs typeface="Arial" charset="0"/>
              </a:endParaRPr>
            </a:p>
          </p:txBody>
        </p:sp>
        <p:sp>
          <p:nvSpPr>
            <p:cNvPr id="29702" name="Ovaal 9"/>
            <p:cNvSpPr>
              <a:spLocks noChangeArrowheads="1"/>
            </p:cNvSpPr>
            <p:nvPr/>
          </p:nvSpPr>
          <p:spPr bwMode="auto">
            <a:xfrm>
              <a:off x="4752722" y="4446025"/>
              <a:ext cx="184743" cy="18271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lIns="91410" tIns="45705" rIns="91410" bIns="45705"/>
            <a:lstStyle/>
            <a:p>
              <a:pPr algn="ctr" defTabSz="912673"/>
              <a:endParaRPr lang="nl-NL">
                <a:cs typeface="Arial" charset="0"/>
              </a:endParaRPr>
            </a:p>
          </p:txBody>
        </p:sp>
        <p:cxnSp>
          <p:nvCxnSpPr>
            <p:cNvPr id="12" name="Rechte verbindingslijn 11"/>
            <p:cNvCxnSpPr>
              <a:cxnSpLocks noChangeShapeType="1"/>
              <a:stCxn id="29702" idx="5"/>
            </p:cNvCxnSpPr>
            <p:nvPr/>
          </p:nvCxnSpPr>
          <p:spPr bwMode="auto">
            <a:xfrm>
              <a:off x="4909044" y="4602345"/>
              <a:ext cx="1248546" cy="10475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Rechthoek 20"/>
            <p:cNvSpPr/>
            <p:nvPr/>
          </p:nvSpPr>
          <p:spPr bwMode="auto">
            <a:xfrm>
              <a:off x="5974876" y="5467189"/>
              <a:ext cx="5432694" cy="4328291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91410" tIns="45705" rIns="91410" bIns="45705"/>
            <a:lstStyle/>
            <a:p>
              <a:pPr defTabSz="914119">
                <a:defRPr/>
              </a:pPr>
              <a:r>
                <a:rPr lang="nl-NL" sz="22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Universities</a:t>
              </a:r>
              <a:r>
                <a:rPr lang="nl-NL" sz="22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</a:t>
              </a:r>
              <a:r>
                <a:rPr lang="nl-NL" sz="22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Technology</a:t>
              </a:r>
            </a:p>
            <a:p>
              <a:pPr defTabSz="914119">
                <a:defRPr/>
              </a:pPr>
              <a:r>
                <a:rPr lang="nl-NL" sz="2200" dirty="0" smtClean="0">
                  <a:solidFill>
                    <a:srgbClr val="00A6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 </a:t>
              </a:r>
              <a:r>
                <a:rPr lang="nl-NL" sz="2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Delft</a:t>
              </a:r>
              <a:endParaRPr lang="nl-NL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119">
                <a:buClr>
                  <a:srgbClr val="00A6D6"/>
                </a:buClr>
                <a:defRPr/>
              </a:pPr>
              <a:r>
                <a:rPr lang="nl-NL" sz="2200" dirty="0" smtClean="0">
                  <a:solidFill>
                    <a:srgbClr val="00A6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  <a:r>
                <a:rPr lang="nl-NL" sz="2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Eindhoven</a:t>
              </a:r>
              <a:endParaRPr lang="nl-NL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119">
                <a:buClr>
                  <a:srgbClr val="00A6D6"/>
                </a:buClr>
                <a:defRPr/>
              </a:pPr>
              <a:r>
                <a:rPr lang="nl-NL" sz="2200" dirty="0" smtClean="0">
                  <a:solidFill>
                    <a:srgbClr val="00A6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  <a:r>
                <a:rPr lang="nl-NL" sz="2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Twente</a:t>
              </a:r>
              <a:endParaRPr lang="nl-NL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119">
                <a:buClr>
                  <a:srgbClr val="00A6D6"/>
                </a:buClr>
                <a:defRPr/>
              </a:pPr>
              <a:r>
                <a:rPr lang="nl-NL" sz="2200" dirty="0" smtClean="0">
                  <a:solidFill>
                    <a:srgbClr val="00A6D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•</a:t>
              </a:r>
              <a:r>
                <a:rPr lang="nl-NL" sz="2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Wageningen </a:t>
              </a:r>
              <a:r>
                <a:rPr lang="nl-NL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nl-NL" sz="22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agriculture</a:t>
              </a:r>
              <a:r>
                <a:rPr lang="nl-NL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food </a:t>
              </a:r>
              <a:r>
                <a:rPr lang="nl-NL" sz="22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tech</a:t>
              </a:r>
              <a:r>
                <a:rPr lang="nl-NL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29706" name="Groeperen 36"/>
            <p:cNvGrpSpPr>
              <a:grpSpLocks/>
            </p:cNvGrpSpPr>
            <p:nvPr/>
          </p:nvGrpSpPr>
          <p:grpSpPr bwMode="auto">
            <a:xfrm>
              <a:off x="2884986" y="2336692"/>
              <a:ext cx="8514470" cy="2949813"/>
              <a:chOff x="5599714" y="2572545"/>
              <a:chExt cx="6646062" cy="2306807"/>
            </a:xfrm>
          </p:grpSpPr>
          <p:sp>
            <p:nvSpPr>
              <p:cNvPr id="29714" name="Vrije vorm 18"/>
              <p:cNvSpPr>
                <a:spLocks/>
              </p:cNvSpPr>
              <p:nvPr/>
            </p:nvSpPr>
            <p:spPr bwMode="auto">
              <a:xfrm rot="4191323">
                <a:off x="5614383" y="3605354"/>
                <a:ext cx="1259329" cy="1288667"/>
              </a:xfrm>
              <a:custGeom>
                <a:avLst/>
                <a:gdLst>
                  <a:gd name="T0" fmla="*/ 665774494 w 838841"/>
                  <a:gd name="T1" fmla="*/ 23095323 h 858383"/>
                  <a:gd name="T2" fmla="*/ 751680020 w 838841"/>
                  <a:gd name="T3" fmla="*/ 108999188 h 858383"/>
                  <a:gd name="T4" fmla="*/ 1073829588 w 838841"/>
                  <a:gd name="T5" fmla="*/ 259336423 h 858383"/>
                  <a:gd name="T6" fmla="*/ 1224165907 w 838841"/>
                  <a:gd name="T7" fmla="*/ 409670505 h 858383"/>
                  <a:gd name="T8" fmla="*/ 1503359295 w 838841"/>
                  <a:gd name="T9" fmla="*/ 452625092 h 858383"/>
                  <a:gd name="T10" fmla="*/ 1653695534 w 838841"/>
                  <a:gd name="T11" fmla="*/ 388196346 h 858383"/>
                  <a:gd name="T12" fmla="*/ 1804032982 w 838841"/>
                  <a:gd name="T13" fmla="*/ 323766479 h 858383"/>
                  <a:gd name="T14" fmla="*/ 2147483647 w 838841"/>
                  <a:gd name="T15" fmla="*/ 280814017 h 858383"/>
                  <a:gd name="T16" fmla="*/ 2147483647 w 838841"/>
                  <a:gd name="T17" fmla="*/ 1011016377 h 858383"/>
                  <a:gd name="T18" fmla="*/ 2147483647 w 838841"/>
                  <a:gd name="T19" fmla="*/ 1075448418 h 858383"/>
                  <a:gd name="T20" fmla="*/ 2147483647 w 838841"/>
                  <a:gd name="T21" fmla="*/ 1504978101 h 858383"/>
                  <a:gd name="T22" fmla="*/ 2147483647 w 838841"/>
                  <a:gd name="T23" fmla="*/ 1827128955 h 858383"/>
                  <a:gd name="T24" fmla="*/ 2147483647 w 838841"/>
                  <a:gd name="T25" fmla="*/ 2041894541 h 858383"/>
                  <a:gd name="T26" fmla="*/ 2147483647 w 838841"/>
                  <a:gd name="T27" fmla="*/ 2147483647 h 858383"/>
                  <a:gd name="T28" fmla="*/ 2147483647 w 838841"/>
                  <a:gd name="T29" fmla="*/ 2147483647 h 858383"/>
                  <a:gd name="T30" fmla="*/ 2147483647 w 838841"/>
                  <a:gd name="T31" fmla="*/ 2147483647 h 858383"/>
                  <a:gd name="T32" fmla="*/ 2147483647 w 838841"/>
                  <a:gd name="T33" fmla="*/ 2147483647 h 858383"/>
                  <a:gd name="T34" fmla="*/ 1610741268 w 838841"/>
                  <a:gd name="T35" fmla="*/ 2147483647 h 858383"/>
                  <a:gd name="T36" fmla="*/ 1503359295 w 838841"/>
                  <a:gd name="T37" fmla="*/ 2147483647 h 858383"/>
                  <a:gd name="T38" fmla="*/ 1395977008 w 838841"/>
                  <a:gd name="T39" fmla="*/ 2147483647 h 858383"/>
                  <a:gd name="T40" fmla="*/ 1116781881 w 838841"/>
                  <a:gd name="T41" fmla="*/ 2147483647 h 858383"/>
                  <a:gd name="T42" fmla="*/ 730203625 w 838841"/>
                  <a:gd name="T43" fmla="*/ 2147483647 h 858383"/>
                  <a:gd name="T44" fmla="*/ 601342993 w 838841"/>
                  <a:gd name="T45" fmla="*/ 2147483647 h 858383"/>
                  <a:gd name="T46" fmla="*/ 472485088 w 838841"/>
                  <a:gd name="T47" fmla="*/ 2147483647 h 858383"/>
                  <a:gd name="T48" fmla="*/ 279195169 w 838841"/>
                  <a:gd name="T49" fmla="*/ 2106324538 h 858383"/>
                  <a:gd name="T50" fmla="*/ 214766091 w 838841"/>
                  <a:gd name="T51" fmla="*/ 1891558270 h 858383"/>
                  <a:gd name="T52" fmla="*/ 193289649 w 838841"/>
                  <a:gd name="T53" fmla="*/ 1419072128 h 858383"/>
                  <a:gd name="T54" fmla="*/ 85906201 w 838841"/>
                  <a:gd name="T55" fmla="*/ 1225782918 h 858383"/>
                  <a:gd name="T56" fmla="*/ 0 w 838841"/>
                  <a:gd name="T57" fmla="*/ 1032494586 h 858383"/>
                  <a:gd name="T58" fmla="*/ 107381940 w 838841"/>
                  <a:gd name="T59" fmla="*/ 538533144 h 858383"/>
                  <a:gd name="T60" fmla="*/ 322148121 w 838841"/>
                  <a:gd name="T61" fmla="*/ 538533144 h 858383"/>
                  <a:gd name="T62" fmla="*/ 386576937 w 838841"/>
                  <a:gd name="T63" fmla="*/ 667391730 h 858383"/>
                  <a:gd name="T64" fmla="*/ 472485088 w 838841"/>
                  <a:gd name="T65" fmla="*/ 774775445 h 858383"/>
                  <a:gd name="T66" fmla="*/ 644295329 w 838841"/>
                  <a:gd name="T67" fmla="*/ 1011016377 h 858383"/>
                  <a:gd name="T68" fmla="*/ 837585158 w 838841"/>
                  <a:gd name="T69" fmla="*/ 925110853 h 858383"/>
                  <a:gd name="T70" fmla="*/ 751680020 w 838841"/>
                  <a:gd name="T71" fmla="*/ 624438724 h 858383"/>
                  <a:gd name="T72" fmla="*/ 536914321 w 838841"/>
                  <a:gd name="T73" fmla="*/ 409670505 h 858383"/>
                  <a:gd name="T74" fmla="*/ 451008602 w 838841"/>
                  <a:gd name="T75" fmla="*/ 66047395 h 85838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838841" h="858383">
                    <a:moveTo>
                      <a:pt x="146050" y="478"/>
                    </a:moveTo>
                    <a:cubicBezTo>
                      <a:pt x="156633" y="-1639"/>
                      <a:pt x="180060" y="3775"/>
                      <a:pt x="196850" y="6828"/>
                    </a:cubicBezTo>
                    <a:cubicBezTo>
                      <a:pt x="203436" y="8025"/>
                      <a:pt x="211167" y="8445"/>
                      <a:pt x="215900" y="13178"/>
                    </a:cubicBezTo>
                    <a:cubicBezTo>
                      <a:pt x="220633" y="17911"/>
                      <a:pt x="219257" y="26241"/>
                      <a:pt x="222250" y="32228"/>
                    </a:cubicBezTo>
                    <a:cubicBezTo>
                      <a:pt x="225663" y="39054"/>
                      <a:pt x="229554" y="45882"/>
                      <a:pt x="234950" y="51278"/>
                    </a:cubicBezTo>
                    <a:cubicBezTo>
                      <a:pt x="256174" y="72502"/>
                      <a:pt x="290573" y="72831"/>
                      <a:pt x="317500" y="76678"/>
                    </a:cubicBezTo>
                    <a:cubicBezTo>
                      <a:pt x="319617" y="83028"/>
                      <a:pt x="319117" y="90995"/>
                      <a:pt x="323850" y="95728"/>
                    </a:cubicBezTo>
                    <a:cubicBezTo>
                      <a:pt x="334643" y="106521"/>
                      <a:pt x="349250" y="112661"/>
                      <a:pt x="361950" y="121128"/>
                    </a:cubicBezTo>
                    <a:cubicBezTo>
                      <a:pt x="386569" y="137541"/>
                      <a:pt x="373760" y="131415"/>
                      <a:pt x="400050" y="140178"/>
                    </a:cubicBezTo>
                    <a:cubicBezTo>
                      <a:pt x="414867" y="138061"/>
                      <a:pt x="430060" y="137766"/>
                      <a:pt x="444500" y="133828"/>
                    </a:cubicBezTo>
                    <a:cubicBezTo>
                      <a:pt x="453632" y="131337"/>
                      <a:pt x="461199" y="124857"/>
                      <a:pt x="469900" y="121128"/>
                    </a:cubicBezTo>
                    <a:cubicBezTo>
                      <a:pt x="476052" y="118491"/>
                      <a:pt x="482963" y="117771"/>
                      <a:pt x="488950" y="114778"/>
                    </a:cubicBezTo>
                    <a:cubicBezTo>
                      <a:pt x="495776" y="111365"/>
                      <a:pt x="500985" y="105084"/>
                      <a:pt x="508000" y="102078"/>
                    </a:cubicBezTo>
                    <a:cubicBezTo>
                      <a:pt x="516022" y="98640"/>
                      <a:pt x="525041" y="98236"/>
                      <a:pt x="533400" y="95728"/>
                    </a:cubicBezTo>
                    <a:cubicBezTo>
                      <a:pt x="610699" y="72538"/>
                      <a:pt x="538356" y="91314"/>
                      <a:pt x="596900" y="76678"/>
                    </a:cubicBezTo>
                    <a:lnTo>
                      <a:pt x="635000" y="83028"/>
                    </a:lnTo>
                    <a:cubicBezTo>
                      <a:pt x="649029" y="147162"/>
                      <a:pt x="637495" y="214340"/>
                      <a:pt x="641350" y="279878"/>
                    </a:cubicBezTo>
                    <a:cubicBezTo>
                      <a:pt x="641743" y="286560"/>
                      <a:pt x="645583" y="292578"/>
                      <a:pt x="647700" y="298928"/>
                    </a:cubicBezTo>
                    <a:cubicBezTo>
                      <a:pt x="654050" y="294695"/>
                      <a:pt x="659118" y="286228"/>
                      <a:pt x="666750" y="286228"/>
                    </a:cubicBezTo>
                    <a:cubicBezTo>
                      <a:pt x="685898" y="286228"/>
                      <a:pt x="688185" y="306083"/>
                      <a:pt x="692150" y="317978"/>
                    </a:cubicBezTo>
                    <a:cubicBezTo>
                      <a:pt x="694267" y="347611"/>
                      <a:pt x="691295" y="378056"/>
                      <a:pt x="698500" y="406878"/>
                    </a:cubicBezTo>
                    <a:cubicBezTo>
                      <a:pt x="702202" y="421686"/>
                      <a:pt x="723900" y="444978"/>
                      <a:pt x="723900" y="444978"/>
                    </a:cubicBezTo>
                    <a:cubicBezTo>
                      <a:pt x="721783" y="464028"/>
                      <a:pt x="721309" y="483333"/>
                      <a:pt x="717550" y="502128"/>
                    </a:cubicBezTo>
                    <a:cubicBezTo>
                      <a:pt x="714925" y="515255"/>
                      <a:pt x="704850" y="540228"/>
                      <a:pt x="704850" y="540228"/>
                    </a:cubicBezTo>
                    <a:cubicBezTo>
                      <a:pt x="706967" y="550811"/>
                      <a:pt x="706373" y="562325"/>
                      <a:pt x="711200" y="571978"/>
                    </a:cubicBezTo>
                    <a:cubicBezTo>
                      <a:pt x="726147" y="601873"/>
                      <a:pt x="741958" y="586133"/>
                      <a:pt x="768350" y="603728"/>
                    </a:cubicBezTo>
                    <a:lnTo>
                      <a:pt x="806450" y="629128"/>
                    </a:lnTo>
                    <a:lnTo>
                      <a:pt x="825500" y="641828"/>
                    </a:lnTo>
                    <a:cubicBezTo>
                      <a:pt x="842636" y="693236"/>
                      <a:pt x="843930" y="689378"/>
                      <a:pt x="825500" y="781528"/>
                    </a:cubicBezTo>
                    <a:cubicBezTo>
                      <a:pt x="824187" y="788092"/>
                      <a:pt x="812800" y="785761"/>
                      <a:pt x="806450" y="787878"/>
                    </a:cubicBezTo>
                    <a:cubicBezTo>
                      <a:pt x="789426" y="786459"/>
                      <a:pt x="737138" y="788147"/>
                      <a:pt x="711200" y="775178"/>
                    </a:cubicBezTo>
                    <a:cubicBezTo>
                      <a:pt x="704374" y="771765"/>
                      <a:pt x="698500" y="766711"/>
                      <a:pt x="692150" y="762478"/>
                    </a:cubicBezTo>
                    <a:cubicBezTo>
                      <a:pt x="685800" y="764595"/>
                      <a:pt x="677833" y="764095"/>
                      <a:pt x="673100" y="768828"/>
                    </a:cubicBezTo>
                    <a:cubicBezTo>
                      <a:pt x="668367" y="773561"/>
                      <a:pt x="670463" y="782309"/>
                      <a:pt x="666750" y="787878"/>
                    </a:cubicBezTo>
                    <a:cubicBezTo>
                      <a:pt x="660454" y="797323"/>
                      <a:pt x="639747" y="814696"/>
                      <a:pt x="628650" y="819628"/>
                    </a:cubicBezTo>
                    <a:cubicBezTo>
                      <a:pt x="575578" y="843215"/>
                      <a:pt x="543405" y="834947"/>
                      <a:pt x="476250" y="838678"/>
                    </a:cubicBezTo>
                    <a:cubicBezTo>
                      <a:pt x="472017" y="845028"/>
                      <a:pt x="470636" y="854894"/>
                      <a:pt x="463550" y="857728"/>
                    </a:cubicBezTo>
                    <a:cubicBezTo>
                      <a:pt x="457335" y="860214"/>
                      <a:pt x="450069" y="855091"/>
                      <a:pt x="444500" y="851378"/>
                    </a:cubicBezTo>
                    <a:cubicBezTo>
                      <a:pt x="437028" y="846397"/>
                      <a:pt x="431199" y="839227"/>
                      <a:pt x="425450" y="832328"/>
                    </a:cubicBezTo>
                    <a:cubicBezTo>
                      <a:pt x="420564" y="826465"/>
                      <a:pt x="418709" y="818046"/>
                      <a:pt x="412750" y="813278"/>
                    </a:cubicBezTo>
                    <a:cubicBezTo>
                      <a:pt x="407523" y="809097"/>
                      <a:pt x="400050" y="809045"/>
                      <a:pt x="393700" y="806928"/>
                    </a:cubicBezTo>
                    <a:cubicBezTo>
                      <a:pt x="361158" y="758115"/>
                      <a:pt x="383356" y="766319"/>
                      <a:pt x="330200" y="775178"/>
                    </a:cubicBezTo>
                    <a:cubicBezTo>
                      <a:pt x="323850" y="779411"/>
                      <a:pt x="317976" y="784465"/>
                      <a:pt x="311150" y="787878"/>
                    </a:cubicBezTo>
                    <a:cubicBezTo>
                      <a:pt x="280271" y="803317"/>
                      <a:pt x="251737" y="790864"/>
                      <a:pt x="215900" y="787878"/>
                    </a:cubicBezTo>
                    <a:cubicBezTo>
                      <a:pt x="200378" y="777530"/>
                      <a:pt x="191206" y="774943"/>
                      <a:pt x="184150" y="756128"/>
                    </a:cubicBezTo>
                    <a:cubicBezTo>
                      <a:pt x="180360" y="746022"/>
                      <a:pt x="182266" y="734204"/>
                      <a:pt x="177800" y="724378"/>
                    </a:cubicBezTo>
                    <a:cubicBezTo>
                      <a:pt x="171484" y="710483"/>
                      <a:pt x="160867" y="698978"/>
                      <a:pt x="152400" y="686278"/>
                    </a:cubicBezTo>
                    <a:cubicBezTo>
                      <a:pt x="148167" y="679928"/>
                      <a:pt x="146050" y="671461"/>
                      <a:pt x="139700" y="667228"/>
                    </a:cubicBezTo>
                    <a:cubicBezTo>
                      <a:pt x="133350" y="662995"/>
                      <a:pt x="126513" y="659414"/>
                      <a:pt x="120650" y="654528"/>
                    </a:cubicBezTo>
                    <a:cubicBezTo>
                      <a:pt x="71757" y="613784"/>
                      <a:pt x="129848" y="654310"/>
                      <a:pt x="82550" y="622778"/>
                    </a:cubicBezTo>
                    <a:cubicBezTo>
                      <a:pt x="67325" y="577103"/>
                      <a:pt x="85797" y="634142"/>
                      <a:pt x="69850" y="578328"/>
                    </a:cubicBezTo>
                    <a:cubicBezTo>
                      <a:pt x="68011" y="571892"/>
                      <a:pt x="65617" y="565628"/>
                      <a:pt x="63500" y="559278"/>
                    </a:cubicBezTo>
                    <a:cubicBezTo>
                      <a:pt x="61383" y="529645"/>
                      <a:pt x="57150" y="500087"/>
                      <a:pt x="57150" y="470378"/>
                    </a:cubicBezTo>
                    <a:cubicBezTo>
                      <a:pt x="57150" y="406789"/>
                      <a:pt x="80555" y="513198"/>
                      <a:pt x="57150" y="419578"/>
                    </a:cubicBezTo>
                    <a:cubicBezTo>
                      <a:pt x="55527" y="413084"/>
                      <a:pt x="54051" y="406379"/>
                      <a:pt x="50800" y="400528"/>
                    </a:cubicBezTo>
                    <a:cubicBezTo>
                      <a:pt x="43387" y="387185"/>
                      <a:pt x="30227" y="376908"/>
                      <a:pt x="25400" y="362428"/>
                    </a:cubicBezTo>
                    <a:cubicBezTo>
                      <a:pt x="9439" y="314545"/>
                      <a:pt x="30969" y="373567"/>
                      <a:pt x="6350" y="324328"/>
                    </a:cubicBezTo>
                    <a:cubicBezTo>
                      <a:pt x="3357" y="318341"/>
                      <a:pt x="2117" y="311628"/>
                      <a:pt x="0" y="305278"/>
                    </a:cubicBezTo>
                    <a:cubicBezTo>
                      <a:pt x="5187" y="222279"/>
                      <a:pt x="-8336" y="226204"/>
                      <a:pt x="19050" y="178278"/>
                    </a:cubicBezTo>
                    <a:cubicBezTo>
                      <a:pt x="22836" y="171652"/>
                      <a:pt x="25791" y="163996"/>
                      <a:pt x="31750" y="159228"/>
                    </a:cubicBezTo>
                    <a:cubicBezTo>
                      <a:pt x="36977" y="155047"/>
                      <a:pt x="44450" y="154995"/>
                      <a:pt x="50800" y="152878"/>
                    </a:cubicBezTo>
                    <a:cubicBezTo>
                      <a:pt x="65617" y="154995"/>
                      <a:pt x="81863" y="152535"/>
                      <a:pt x="95250" y="159228"/>
                    </a:cubicBezTo>
                    <a:cubicBezTo>
                      <a:pt x="101237" y="162221"/>
                      <a:pt x="98607" y="172291"/>
                      <a:pt x="101600" y="178278"/>
                    </a:cubicBezTo>
                    <a:cubicBezTo>
                      <a:pt x="105013" y="185104"/>
                      <a:pt x="110887" y="190502"/>
                      <a:pt x="114300" y="197328"/>
                    </a:cubicBezTo>
                    <a:cubicBezTo>
                      <a:pt x="117293" y="203315"/>
                      <a:pt x="116469" y="211151"/>
                      <a:pt x="120650" y="216378"/>
                    </a:cubicBezTo>
                    <a:cubicBezTo>
                      <a:pt x="125418" y="222337"/>
                      <a:pt x="133350" y="224845"/>
                      <a:pt x="139700" y="229078"/>
                    </a:cubicBezTo>
                    <a:cubicBezTo>
                      <a:pt x="154283" y="287411"/>
                      <a:pt x="133207" y="227312"/>
                      <a:pt x="165100" y="267178"/>
                    </a:cubicBezTo>
                    <a:cubicBezTo>
                      <a:pt x="200153" y="310995"/>
                      <a:pt x="135905" y="262532"/>
                      <a:pt x="190500" y="298928"/>
                    </a:cubicBezTo>
                    <a:cubicBezTo>
                      <a:pt x="207433" y="296811"/>
                      <a:pt x="225706" y="299509"/>
                      <a:pt x="241300" y="292578"/>
                    </a:cubicBezTo>
                    <a:cubicBezTo>
                      <a:pt x="247417" y="289860"/>
                      <a:pt x="245811" y="279964"/>
                      <a:pt x="247650" y="273528"/>
                    </a:cubicBezTo>
                    <a:cubicBezTo>
                      <a:pt x="257901" y="237649"/>
                      <a:pt x="247366" y="258079"/>
                      <a:pt x="266700" y="229078"/>
                    </a:cubicBezTo>
                    <a:cubicBezTo>
                      <a:pt x="237587" y="185409"/>
                      <a:pt x="255780" y="195805"/>
                      <a:pt x="222250" y="184628"/>
                    </a:cubicBezTo>
                    <a:cubicBezTo>
                      <a:pt x="212158" y="169490"/>
                      <a:pt x="195706" y="139415"/>
                      <a:pt x="177800" y="127478"/>
                    </a:cubicBezTo>
                    <a:cubicBezTo>
                      <a:pt x="172231" y="123765"/>
                      <a:pt x="165100" y="123245"/>
                      <a:pt x="158750" y="121128"/>
                    </a:cubicBezTo>
                    <a:cubicBezTo>
                      <a:pt x="154517" y="108428"/>
                      <a:pt x="149297" y="96015"/>
                      <a:pt x="146050" y="83028"/>
                    </a:cubicBezTo>
                    <a:cubicBezTo>
                      <a:pt x="139743" y="57801"/>
                      <a:pt x="136464" y="47553"/>
                      <a:pt x="133350" y="19528"/>
                    </a:cubicBezTo>
                    <a:cubicBezTo>
                      <a:pt x="132649" y="13217"/>
                      <a:pt x="135467" y="2595"/>
                      <a:pt x="146050" y="478"/>
                    </a:cubicBezTo>
                    <a:close/>
                  </a:path>
                </a:pathLst>
              </a:custGeom>
              <a:solidFill>
                <a:schemeClr val="bg2">
                  <a:alpha val="7097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Rechthoek 21"/>
              <p:cNvSpPr/>
              <p:nvPr/>
            </p:nvSpPr>
            <p:spPr bwMode="auto">
              <a:xfrm>
                <a:off x="8873621" y="2572545"/>
                <a:ext cx="3372155" cy="1800359"/>
              </a:xfrm>
              <a:prstGeom prst="rect">
                <a:avLst/>
              </a:prstGeom>
              <a:solidFill>
                <a:schemeClr val="bg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912673"/>
                <a:r>
                  <a:rPr lang="nl-NL" sz="2200" b="1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Silicon</a:t>
                </a:r>
                <a:r>
                  <a:rPr lang="nl-NL" sz="22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nl-NL" sz="2200" b="1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Valley</a:t>
                </a:r>
                <a:r>
                  <a:rPr lang="nl-NL" sz="2200" b="1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area covers the “Randstad” (Amsterdam, Rotterdam, Den Haag, Utrecht)</a:t>
                </a:r>
              </a:p>
              <a:p>
                <a:pPr defTabSz="912673">
                  <a:buClr>
                    <a:srgbClr val="00A6D6"/>
                  </a:buClr>
                  <a:buFontTx/>
                  <a:buChar char="•"/>
                </a:pPr>
                <a:r>
                  <a:rPr lang="nl-NL" sz="22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55% BNP</a:t>
                </a:r>
              </a:p>
              <a:p>
                <a:pPr defTabSz="912673">
                  <a:buClr>
                    <a:srgbClr val="00A6D6"/>
                  </a:buClr>
                  <a:buFontTx/>
                  <a:buChar char="•"/>
                </a:pPr>
                <a:r>
                  <a:rPr lang="nl-NL" sz="22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6 Top 200 </a:t>
                </a:r>
                <a:r>
                  <a:rPr lang="nl-NL" sz="2200" dirty="0" err="1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universities</a:t>
                </a:r>
                <a:endParaRPr lang="nl-NL" sz="2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912673">
                  <a:buClr>
                    <a:srgbClr val="00A6D6"/>
                  </a:buClr>
                  <a:buFontTx/>
                  <a:buChar char="•"/>
                </a:pPr>
                <a:r>
                  <a:rPr lang="nl-NL" sz="22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Port of Rotterdam</a:t>
                </a:r>
                <a:endParaRPr lang="nl-NL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" name="Rechte verbindingslijn 23"/>
              <p:cNvCxnSpPr>
                <a:cxnSpLocks noChangeShapeType="1"/>
                <a:stCxn id="22" idx="1"/>
                <a:endCxn id="29714" idx="6"/>
              </p:cNvCxnSpPr>
              <p:nvPr/>
            </p:nvCxnSpPr>
            <p:spPr bwMode="auto">
              <a:xfrm flipH="1">
                <a:off x="6664605" y="3472723"/>
                <a:ext cx="2209015" cy="469935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39" name="Grafiek 38"/>
            <p:cNvGraphicFramePr/>
            <p:nvPr>
              <p:extLst>
                <p:ext uri="{D42A27DB-BD31-4B8C-83A1-F6EECF244321}">
                  <p14:modId xmlns:p14="http://schemas.microsoft.com/office/powerpoint/2010/main" val="1546309579"/>
                </p:ext>
              </p:extLst>
            </p:nvPr>
          </p:nvGraphicFramePr>
          <p:xfrm>
            <a:off x="5974875" y="7032155"/>
            <a:ext cx="4808676" cy="28852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3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University Landscape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92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71" y="1625414"/>
            <a:ext cx="11387424" cy="694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325937" y="484317"/>
            <a:ext cx="10009112" cy="86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7613" indent="-1217613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941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9641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987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20100" indent="-1219181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dirty="0" smtClean="0"/>
              <a:t>Alumni: stay in touch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108BD9"/>
    </a:lt2>
    <a:accent1>
      <a:srgbClr val="ADC610"/>
    </a:accent1>
    <a:accent2>
      <a:srgbClr val="002B60"/>
    </a:accent2>
    <a:accent3>
      <a:srgbClr val="FFFFFF"/>
    </a:accent3>
    <a:accent4>
      <a:srgbClr val="000000"/>
    </a:accent4>
    <a:accent5>
      <a:srgbClr val="D3DFAA"/>
    </a:accent5>
    <a:accent6>
      <a:srgbClr val="002656"/>
    </a:accent6>
    <a:hlink>
      <a:srgbClr val="A10058"/>
    </a:hlink>
    <a:folHlink>
      <a:srgbClr val="66BCAA"/>
    </a:folHlink>
  </a:clrScheme>
  <a:fontScheme name="text">
    <a:majorFont>
      <a:latin typeface="Bookman Old Style"/>
      <a:ea typeface=""/>
      <a:cs typeface=""/>
    </a:majorFont>
    <a:minorFont>
      <a:latin typeface="Tahoma"/>
      <a:ea typeface=""/>
      <a:cs typeface="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108BD9"/>
    </a:lt2>
    <a:accent1>
      <a:srgbClr val="ADC610"/>
    </a:accent1>
    <a:accent2>
      <a:srgbClr val="002B60"/>
    </a:accent2>
    <a:accent3>
      <a:srgbClr val="FFFFFF"/>
    </a:accent3>
    <a:accent4>
      <a:srgbClr val="000000"/>
    </a:accent4>
    <a:accent5>
      <a:srgbClr val="D3DFAA"/>
    </a:accent5>
    <a:accent6>
      <a:srgbClr val="002656"/>
    </a:accent6>
    <a:hlink>
      <a:srgbClr val="A10058"/>
    </a:hlink>
    <a:folHlink>
      <a:srgbClr val="66BCAA"/>
    </a:folHlink>
  </a:clrScheme>
  <a:fontScheme name="text">
    <a:majorFont>
      <a:latin typeface="Bookman Old Style"/>
      <a:ea typeface=""/>
      <a:cs typeface=""/>
    </a:majorFont>
    <a:minorFont>
      <a:latin typeface="Tahoma"/>
      <a:ea typeface=""/>
      <a:cs typeface="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108BD9"/>
    </a:lt2>
    <a:accent1>
      <a:srgbClr val="ADC610"/>
    </a:accent1>
    <a:accent2>
      <a:srgbClr val="002B60"/>
    </a:accent2>
    <a:accent3>
      <a:srgbClr val="FFFFFF"/>
    </a:accent3>
    <a:accent4>
      <a:srgbClr val="000000"/>
    </a:accent4>
    <a:accent5>
      <a:srgbClr val="D3DFAA"/>
    </a:accent5>
    <a:accent6>
      <a:srgbClr val="002656"/>
    </a:accent6>
    <a:hlink>
      <a:srgbClr val="A10058"/>
    </a:hlink>
    <a:folHlink>
      <a:srgbClr val="66BCAA"/>
    </a:folHlink>
  </a:clrScheme>
  <a:fontScheme name="text">
    <a:majorFont>
      <a:latin typeface="Bookman Old Style"/>
      <a:ea typeface=""/>
      <a:cs typeface=""/>
    </a:majorFont>
    <a:minorFont>
      <a:latin typeface="Tahoma"/>
      <a:ea typeface=""/>
      <a:cs typeface="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108BD9"/>
    </a:lt2>
    <a:accent1>
      <a:srgbClr val="ADC610"/>
    </a:accent1>
    <a:accent2>
      <a:srgbClr val="002B60"/>
    </a:accent2>
    <a:accent3>
      <a:srgbClr val="FFFFFF"/>
    </a:accent3>
    <a:accent4>
      <a:srgbClr val="000000"/>
    </a:accent4>
    <a:accent5>
      <a:srgbClr val="D3DFAA"/>
    </a:accent5>
    <a:accent6>
      <a:srgbClr val="002656"/>
    </a:accent6>
    <a:hlink>
      <a:srgbClr val="A10058"/>
    </a:hlink>
    <a:folHlink>
      <a:srgbClr val="66BCAA"/>
    </a:folHlink>
  </a:clrScheme>
  <a:fontScheme name="text">
    <a:majorFont>
      <a:latin typeface="Bookman Old Style"/>
      <a:ea typeface=""/>
      <a:cs typeface=""/>
    </a:majorFont>
    <a:minorFont>
      <a:latin typeface="Tahoma"/>
      <a:ea typeface=""/>
      <a:cs typeface="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108BD9"/>
    </a:lt2>
    <a:accent1>
      <a:srgbClr val="ADC610"/>
    </a:accent1>
    <a:accent2>
      <a:srgbClr val="002B60"/>
    </a:accent2>
    <a:accent3>
      <a:srgbClr val="FFFFFF"/>
    </a:accent3>
    <a:accent4>
      <a:srgbClr val="000000"/>
    </a:accent4>
    <a:accent5>
      <a:srgbClr val="D3DFAA"/>
    </a:accent5>
    <a:accent6>
      <a:srgbClr val="002656"/>
    </a:accent6>
    <a:hlink>
      <a:srgbClr val="A10058"/>
    </a:hlink>
    <a:folHlink>
      <a:srgbClr val="66BCAA"/>
    </a:folHlink>
  </a:clrScheme>
  <a:fontScheme name="text">
    <a:majorFont>
      <a:latin typeface="Bookman Old Style"/>
      <a:ea typeface=""/>
      <a:cs typeface=""/>
    </a:majorFont>
    <a:minorFont>
      <a:latin typeface="Tahoma"/>
      <a:ea typeface=""/>
      <a:cs typeface="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</TotalTime>
  <Pages>0</Pages>
  <Words>789</Words>
  <Characters>0</Characters>
  <Application>Microsoft Macintosh PowerPoint</Application>
  <PresentationFormat>Custom</PresentationFormat>
  <Lines>0</Lines>
  <Paragraphs>112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text</vt:lpstr>
      <vt:lpstr>1_Custom Design</vt:lpstr>
      <vt:lpstr>Custom Design</vt:lpstr>
      <vt:lpstr>Delft University of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D-dream projects - Stratos</vt:lpstr>
      <vt:lpstr>PowerPoint Presentation</vt:lpstr>
      <vt:lpstr>PowerPoint Presentation</vt:lpstr>
      <vt:lpstr>PowerPoint Presentation</vt:lpstr>
      <vt:lpstr>A lively campus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 Delft -  a bird’s eye view</dc:title>
  <dc:creator>Mark Lammerts</dc:creator>
  <cp:lastModifiedBy>Saskia de Been   </cp:lastModifiedBy>
  <cp:revision>220</cp:revision>
  <cp:lastPrinted>2013-11-19T15:01:24Z</cp:lastPrinted>
  <dcterms:modified xsi:type="dcterms:W3CDTF">2016-01-14T11:48:49Z</dcterms:modified>
</cp:coreProperties>
</file>